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jpeg" ContentType="image/jpeg"/>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sldImg"/>
          </p:nvPr>
        </p:nvSpPr>
        <p:spPr>
          <a:prstGeom prst="rect">
            <a:avLst/>
          </a:prstGeom>
        </p:spPr>
        <p:txBody>
          <a:bodyPr/>
          <a:lstStyle/>
          <a:p>
            <a:pPr lvl="0"/>
          </a:p>
        </p:txBody>
      </p:sp>
      <p:sp>
        <p:nvSpPr>
          <p:cNvPr id="59" name="Shape 59"/>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When you speak, you can usually see and hear your listeners.  As they respond to you, you respond to them.  You answer their question, restate ideas.  You can use your voice and body to clarify your thoughts.  You can raise and lower your voice.  You can talk with your hands. Writing is also communicating your ideas.  You can’t see your readers, so, you must anticipate their reactions.  You must write clearly and concisely so your readers will understand your message.  To give order to your ideas, you must write sentences and paragraphs.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lvl="0"/>
          </a:p>
        </p:txBody>
      </p:sp>
      <p:sp>
        <p:nvSpPr>
          <p:cNvPr id="91" name="Shape 9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Use a paragraph to find the main idea.  Highlight the main idea in one color.  Highlight the details in a different color. Possibly use the six pack.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lvl="0"/>
          </a:p>
        </p:txBody>
      </p:sp>
      <p:sp>
        <p:nvSpPr>
          <p:cNvPr id="134" name="Shape 134"/>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Technical writers need to have a plan.  This POWER strategy is a simple plan to help reluctant writers put their ideas on paper.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lvl="0"/>
          </a:p>
        </p:txBody>
      </p:sp>
      <p:sp>
        <p:nvSpPr>
          <p:cNvPr id="140" name="Shape 140"/>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Try this with the boss topic.  Boss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lvl="0"/>
          </a:p>
        </p:txBody>
      </p:sp>
      <p:sp>
        <p:nvSpPr>
          <p:cNvPr id="155" name="Shape 155"/>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Instruct participants to work in groups to narrow the topic of dogs.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lvl="0"/>
          </a:p>
        </p:txBody>
      </p:sp>
      <p:sp>
        <p:nvSpPr>
          <p:cNvPr id="167" name="Shape 167"/>
          <p:cNvSpPr/>
          <p:nvPr>
            <p:ph type="body" sz="quarter" idx="1"/>
          </p:nvPr>
        </p:nvSpPr>
        <p:spPr>
          <a:prstGeom prst="rect">
            <a:avLst/>
          </a:prstGeom>
        </p:spPr>
        <p:txBody>
          <a:bodyPr/>
          <a:lstStyle/>
          <a:p>
            <a:pPr lvl="0" defTabSz="914400">
              <a:lnSpc>
                <a:spcPct val="90000"/>
              </a:lnSpc>
              <a:defRPr sz="1800"/>
            </a:pPr>
            <a:r>
              <a:rPr b="1" sz="1200">
                <a:latin typeface="Calibri"/>
                <a:ea typeface="Calibri"/>
                <a:cs typeface="Calibri"/>
                <a:sym typeface="Calibri"/>
              </a:rPr>
              <a:t>Rationale:  </a:t>
            </a:r>
            <a:r>
              <a:rPr sz="1200">
                <a:latin typeface="Calibri"/>
                <a:ea typeface="Calibri"/>
                <a:cs typeface="Calibri"/>
                <a:sym typeface="Calibri"/>
              </a:rPr>
              <a:t>Welcome to “Documenting Sources: Using APA Format.”  This presentation is designed to introduce your students to the purposes of documentation, as well as methods for effectively using parenthetical citations and a reference page.  The twenty-three slides presented here are designed to aid the facilitator in an interactive presentation of strategies for using APA style.  This presentation is ideal for the beginning of a research unit in a science course or any assignment that requires APA documentation.</a:t>
            </a:r>
            <a:endParaRPr sz="1200">
              <a:latin typeface="Calibri"/>
              <a:ea typeface="Calibri"/>
              <a:cs typeface="Calibri"/>
              <a:sym typeface="Calibri"/>
            </a:endParaRPr>
          </a:p>
          <a:p>
            <a:pPr lvl="0" defTabSz="914400">
              <a:lnSpc>
                <a:spcPct val="90000"/>
              </a:lnSpc>
              <a:defRPr sz="1800"/>
            </a:pPr>
            <a:r>
              <a:rPr sz="1200">
                <a:latin typeface="Calibri"/>
                <a:ea typeface="Calibri"/>
                <a:cs typeface="Calibri"/>
                <a:sym typeface="Calibri"/>
              </a:rPr>
              <a:t>This presentation may be supplemented with OWL handouts, including  “Using APA Format.”  (http://owl.english.purdue.edu/handouts/research/r_apa.html), “Paraphrase: Write It in Your Own Words” (http://owl.english.purdue.edu/handouts/research/r_paraphr.html), “Quoting, Paraphrasing, and Summarizing” (http://owl.english.purdue.edu/handouts/research/r_quotprsum.html), and “Avoiding Plagiarism” (http://owl.english.purdue.edu/handouts/research/r_plagiar.html).</a:t>
            </a:r>
            <a:endParaRPr sz="1200">
              <a:latin typeface="Calibri"/>
              <a:ea typeface="Calibri"/>
              <a:cs typeface="Calibri"/>
              <a:sym typeface="Calibri"/>
            </a:endParaRPr>
          </a:p>
          <a:p>
            <a:pPr lvl="0" defTabSz="914400">
              <a:lnSpc>
                <a:spcPct val="90000"/>
              </a:lnSpc>
              <a:defRPr sz="1800"/>
            </a:pPr>
            <a:endParaRPr sz="800">
              <a:latin typeface="Calibri"/>
              <a:ea typeface="Calibri"/>
              <a:cs typeface="Calibri"/>
              <a:sym typeface="Calibri"/>
            </a:endParaRPr>
          </a:p>
          <a:p>
            <a:pPr lvl="0" defTabSz="914400">
              <a:lnSpc>
                <a:spcPct val="90000"/>
              </a:lnSpc>
              <a:defRPr sz="1800"/>
            </a:pPr>
            <a:r>
              <a:rPr b="1" sz="1200">
                <a:latin typeface="Calibri"/>
                <a:ea typeface="Calibri"/>
                <a:cs typeface="Calibri"/>
                <a:sym typeface="Calibri"/>
              </a:rPr>
              <a:t>Directions:  </a:t>
            </a:r>
            <a:r>
              <a:rPr sz="1200">
                <a:latin typeface="Calibri"/>
                <a:ea typeface="Calibri"/>
                <a:cs typeface="Calibri"/>
                <a:sym typeface="Calibri"/>
              </a:rPr>
              <a:t>Each slide is activated by a single mouse click, unless otherwise noted in bold at the bottom of each notes page.</a:t>
            </a:r>
            <a:endParaRPr sz="2400">
              <a:latin typeface="Calibri"/>
              <a:ea typeface="Calibri"/>
              <a:cs typeface="Calibri"/>
              <a:sym typeface="Calibri"/>
            </a:endParaRPr>
          </a:p>
          <a:p>
            <a:pPr lvl="0" defTabSz="914400">
              <a:lnSpc>
                <a:spcPct val="90000"/>
              </a:lnSpc>
              <a:defRPr sz="1800"/>
            </a:pPr>
            <a:endParaRPr sz="800">
              <a:latin typeface="Calibri"/>
              <a:ea typeface="Calibri"/>
              <a:cs typeface="Calibri"/>
              <a:sym typeface="Calibri"/>
            </a:endParaRPr>
          </a:p>
          <a:p>
            <a:pPr lvl="0" defTabSz="914400">
              <a:lnSpc>
                <a:spcPct val="90000"/>
              </a:lnSpc>
              <a:defRPr sz="1800"/>
            </a:pPr>
            <a:r>
              <a:rPr sz="1200">
                <a:latin typeface="Calibri"/>
                <a:ea typeface="Calibri"/>
                <a:cs typeface="Calibri"/>
                <a:sym typeface="Calibri"/>
              </a:rPr>
              <a:t>Writer and Designer: Jennifer Liethen Kunka</a:t>
            </a:r>
            <a:endParaRPr sz="1200">
              <a:latin typeface="Calibri"/>
              <a:ea typeface="Calibri"/>
              <a:cs typeface="Calibri"/>
              <a:sym typeface="Calibri"/>
            </a:endParaRPr>
          </a:p>
          <a:p>
            <a:pPr lvl="0" defTabSz="914400">
              <a:lnSpc>
                <a:spcPct val="90000"/>
              </a:lnSpc>
              <a:defRPr sz="1800"/>
            </a:pPr>
            <a:r>
              <a:rPr sz="1200">
                <a:latin typeface="Calibri"/>
                <a:ea typeface="Calibri"/>
                <a:cs typeface="Calibri"/>
                <a:sym typeface="Calibri"/>
              </a:rPr>
              <a:t>Contributors:  Muriel Harris, Karen Bishop, Bryan Kopp, Matthew Mooney, David Neyhart, and Andrew Kunka</a:t>
            </a:r>
            <a:endParaRPr sz="1200">
              <a:latin typeface="Calibri"/>
              <a:ea typeface="Calibri"/>
              <a:cs typeface="Calibri"/>
              <a:sym typeface="Calibri"/>
            </a:endParaRPr>
          </a:p>
          <a:p>
            <a:pPr lvl="0" defTabSz="914400">
              <a:lnSpc>
                <a:spcPct val="90000"/>
              </a:lnSpc>
              <a:defRPr sz="1800"/>
            </a:pPr>
            <a:r>
              <a:rPr sz="1200">
                <a:latin typeface="Calibri"/>
                <a:ea typeface="Calibri"/>
                <a:cs typeface="Calibri"/>
                <a:sym typeface="Calibri"/>
              </a:rPr>
              <a:t>Developed with resources courtesy of the Purdue University Writing Lab</a:t>
            </a:r>
            <a:endParaRPr sz="1200">
              <a:latin typeface="Calibri"/>
              <a:ea typeface="Calibri"/>
              <a:cs typeface="Calibri"/>
              <a:sym typeface="Calibri"/>
            </a:endParaRPr>
          </a:p>
          <a:p>
            <a:pPr lvl="0" defTabSz="914400">
              <a:lnSpc>
                <a:spcPct val="90000"/>
              </a:lnSpc>
              <a:defRPr sz="1800"/>
            </a:pPr>
            <a:r>
              <a:rPr sz="1200">
                <a:latin typeface="Calibri"/>
                <a:ea typeface="Calibri"/>
                <a:cs typeface="Calibri"/>
                <a:sym typeface="Calibri"/>
              </a:rPr>
              <a:t>Grant funding courtesy of the Multimedia Instructional Development Center at Purdue University</a:t>
            </a:r>
            <a:endParaRPr sz="1200">
              <a:latin typeface="Calibri"/>
              <a:ea typeface="Calibri"/>
              <a:cs typeface="Calibri"/>
              <a:sym typeface="Calibri"/>
            </a:endParaRPr>
          </a:p>
          <a:p>
            <a:pPr lvl="0" defTabSz="914400">
              <a:lnSpc>
                <a:spcPct val="90000"/>
              </a:lnSpc>
              <a:defRPr sz="1800"/>
            </a:pPr>
            <a:r>
              <a:rPr sz="1200">
                <a:latin typeface="Calibri"/>
                <a:ea typeface="Calibri"/>
                <a:cs typeface="Calibri"/>
                <a:sym typeface="Calibri"/>
              </a:rPr>
              <a:t>© Copyright Purdue University, 2000</a:t>
            </a:r>
            <a:endParaRPr sz="1200">
              <a:latin typeface="Calibri"/>
              <a:ea typeface="Calibri"/>
              <a:cs typeface="Calibri"/>
              <a:sym typeface="Calibri"/>
            </a:endParaRPr>
          </a:p>
          <a:p>
            <a:pPr lvl="0" defTabSz="914400">
              <a:lnSpc>
                <a:spcPct val="90000"/>
              </a:lnSpc>
              <a:defRPr sz="1800"/>
            </a:pPr>
            <a:r>
              <a:rPr sz="1200">
                <a:latin typeface="Calibri"/>
                <a:ea typeface="Calibri"/>
                <a:cs typeface="Calibri"/>
                <a:sym typeface="Calibri"/>
              </a:rPr>
              <a:t>Updated September 2001 by Geoff Stacks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lvl="0"/>
          </a:p>
        </p:txBody>
      </p:sp>
      <p:sp>
        <p:nvSpPr>
          <p:cNvPr id="182" name="Shape 182"/>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Hand out directions for drawing the bug.</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7" name="Shape 7"/>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Click to edit Master title style</a:t>
            </a:r>
          </a:p>
        </p:txBody>
      </p:sp>
      <p:sp>
        <p:nvSpPr>
          <p:cNvPr id="40" name="Shape 40"/>
          <p:cNvSpPr/>
          <p:nvPr>
            <p:ph type="body" idx="1"/>
          </p:nvPr>
        </p:nvSpPr>
        <p:spPr>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44" name="Shape 44"/>
          <p:cNvSpPr/>
          <p:nvPr>
            <p:ph type="body" idx="1"/>
          </p:nvPr>
        </p:nvSpPr>
        <p:spPr>
          <a:xfrm>
            <a:off x="457200" y="274638"/>
            <a:ext cx="6019800" cy="6583363"/>
          </a:xfrm>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Click to edit Master title style</a:t>
            </a:r>
          </a:p>
        </p:txBody>
      </p:sp>
      <p:sp>
        <p:nvSpPr>
          <p:cNvPr id="11" name="Shape 11"/>
          <p:cNvSpPr/>
          <p:nvPr>
            <p:ph type="body" idx="1"/>
          </p:nvPr>
        </p:nvSpPr>
        <p:spPr>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pPr>
            <a:r>
              <a:rPr b="1" cap="all" sz="4000"/>
              <a:t>Click to edit Master title style</a:t>
            </a:r>
          </a:p>
        </p:txBody>
      </p:sp>
      <p:sp>
        <p:nvSpPr>
          <p:cNvPr id="15" name="Shape 15"/>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Click to edit Master title style</a:t>
            </a:r>
          </a:p>
        </p:txBody>
      </p:sp>
      <p:sp>
        <p:nvSpPr>
          <p:cNvPr id="19" name="Shape 19"/>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3" name="Shape 23"/>
          <p:cNvSpPr/>
          <p:nvPr>
            <p:ph type="body" idx="1"/>
          </p:nvPr>
        </p:nvSpPr>
        <p:spPr>
          <a:xfrm>
            <a:off x="457200" y="1435465"/>
            <a:ext cx="4040188" cy="739410"/>
          </a:xfrm>
          <a:prstGeom prst="rect">
            <a:avLst/>
          </a:prstGeom>
        </p:spPr>
        <p:txBody>
          <a:bodyPr anchor="b"/>
          <a:lstStyle>
            <a:lvl1pPr marL="0" indent="0">
              <a:spcBef>
                <a:spcPts val="500"/>
              </a:spcBef>
              <a:buSzTx/>
              <a:buFontTx/>
              <a:buNone/>
              <a:defRPr b="1" sz="2400"/>
            </a:lvl1pPr>
          </a:lstStyle>
          <a:p>
            <a:pPr lvl="0">
              <a:defRPr b="0" sz="1800"/>
            </a:pPr>
            <a:r>
              <a:rPr b="1" sz="2400"/>
              <a:t>Click to edit Master text styles</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sz="1800"/>
            </a:pPr>
            <a:r>
              <a:rPr sz="4400"/>
              <a:t>Click to edit Master title style</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457200" y="0"/>
            <a:ext cx="3008314" cy="1435100"/>
          </a:xfrm>
          <a:prstGeom prst="rect">
            <a:avLst/>
          </a:prstGeom>
        </p:spPr>
        <p:txBody>
          <a:bodyPr anchor="b"/>
          <a:lstStyle>
            <a:lvl1pPr algn="l">
              <a:defRPr b="1" sz="2000"/>
            </a:lvl1pPr>
          </a:lstStyle>
          <a:p>
            <a:pPr lvl="0">
              <a:defRPr b="0" sz="1800"/>
            </a:pPr>
            <a:r>
              <a:rPr b="1" sz="2000"/>
              <a:t>Click to edit Master title style</a:t>
            </a:r>
          </a:p>
        </p:txBody>
      </p:sp>
      <p:sp>
        <p:nvSpPr>
          <p:cNvPr id="32" name="Shape 32"/>
          <p:cNvSpPr/>
          <p:nvPr>
            <p:ph type="body" idx="1"/>
          </p:nvPr>
        </p:nvSpPr>
        <p:spPr>
          <a:xfrm>
            <a:off x="3575050" y="273050"/>
            <a:ext cx="5111750" cy="6584950"/>
          </a:xfrm>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1792288" y="4800600"/>
            <a:ext cx="5486401" cy="566738"/>
          </a:xfrm>
          <a:prstGeom prst="rect">
            <a:avLst/>
          </a:prstGeom>
        </p:spPr>
        <p:txBody>
          <a:bodyPr anchor="b"/>
          <a:lstStyle>
            <a:lvl1pPr algn="l">
              <a:defRPr b="1" sz="2000"/>
            </a:lvl1pPr>
          </a:lstStyle>
          <a:p>
            <a:pPr lvl="0">
              <a:defRPr b="0" sz="1800"/>
            </a:pPr>
            <a:r>
              <a:rPr b="1" sz="2000"/>
              <a:t>Click to edit Master title style</a:t>
            </a:r>
          </a:p>
        </p:txBody>
      </p:sp>
      <p:sp>
        <p:nvSpPr>
          <p:cNvPr id="36" name="Shape 36"/>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400"/>
              <a:t>Click to edit Master title style</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4" name="Shape 4"/>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4.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eg"/><Relationship Id="rId4" Type="http://schemas.openxmlformats.org/officeDocument/2006/relationships/image" Target="../media/image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gif"/><Relationship Id="rId5" Type="http://schemas.openxmlformats.org/officeDocument/2006/relationships/image" Target="../media/image5.gif"/><Relationship Id="rId6" Type="http://schemas.openxmlformats.org/officeDocument/2006/relationships/image" Target="../media/image6.gif"/><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685800" y="2130425"/>
            <a:ext cx="7772400" cy="1470025"/>
          </a:xfrm>
          <a:prstGeom prst="rect">
            <a:avLst/>
          </a:prstGeom>
        </p:spPr>
        <p:txBody>
          <a:bodyPr/>
          <a:lstStyle>
            <a:lvl1pPr defTabSz="868680">
              <a:defRPr b="1" sz="5130"/>
            </a:lvl1pPr>
          </a:lstStyle>
          <a:p>
            <a:pPr lvl="0">
              <a:defRPr b="0" sz="1800"/>
            </a:pPr>
            <a:r>
              <a:rPr b="1" sz="5130"/>
              <a:t>Writing a Research Paper</a:t>
            </a:r>
          </a:p>
        </p:txBody>
      </p:sp>
      <p:sp>
        <p:nvSpPr>
          <p:cNvPr id="50" name="Shape 50"/>
          <p:cNvSpPr/>
          <p:nvPr>
            <p:ph type="body" idx="1"/>
          </p:nvPr>
        </p:nvSpPr>
        <p:spPr>
          <a:xfrm>
            <a:off x="1371600" y="3886200"/>
            <a:ext cx="6400800" cy="1752600"/>
          </a:xfrm>
          <a:prstGeom prst="rect">
            <a:avLst/>
          </a:prstGeom>
        </p:spPr>
        <p:txBody>
          <a:bodyPr/>
          <a:lstStyle/>
          <a:p>
            <a:pPr lvl="0"/>
          </a:p>
        </p:txBody>
      </p:sp>
      <p:pic>
        <p:nvPicPr>
          <p:cNvPr id="51" name="image1.jpeg" descr="C:\Documents and Settings\strunci\Local Settings\Temporary Internet Files\Content.IE5\TBGPQHNW\MPj04441550000[1].jpg"/>
          <p:cNvPicPr/>
          <p:nvPr/>
        </p:nvPicPr>
        <p:blipFill>
          <a:blip r:embed="rId2">
            <a:extLst/>
          </a:blip>
          <a:stretch>
            <a:fillRect/>
          </a:stretch>
        </p:blipFill>
        <p:spPr>
          <a:xfrm>
            <a:off x="1828800" y="3429000"/>
            <a:ext cx="5638800" cy="297180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xfrm>
            <a:off x="0" y="76200"/>
            <a:ext cx="9144000" cy="1524000"/>
          </a:xfrm>
          <a:prstGeom prst="rect">
            <a:avLst/>
          </a:prstGeom>
        </p:spPr>
        <p:txBody>
          <a:bodyPr/>
          <a:lstStyle/>
          <a:p>
            <a:pPr lvl="0" defTabSz="896111">
              <a:defRPr sz="1800"/>
            </a:pPr>
            <a:br>
              <a:rPr sz="3822"/>
            </a:br>
            <a:r>
              <a:rPr sz="3528"/>
              <a:t>The </a:t>
            </a:r>
            <a:r>
              <a:rPr sz="4704">
                <a:solidFill>
                  <a:srgbClr val="0000FF"/>
                </a:solidFill>
              </a:rPr>
              <a:t>topic</a:t>
            </a:r>
            <a:r>
              <a:rPr sz="3528"/>
              <a:t> is the </a:t>
            </a:r>
            <a:r>
              <a:rPr sz="4704">
                <a:solidFill>
                  <a:srgbClr val="0000FF"/>
                </a:solidFill>
              </a:rPr>
              <a:t>subject</a:t>
            </a:r>
            <a:r>
              <a:rPr sz="3528"/>
              <a:t> of  a paragraph.</a:t>
            </a:r>
          </a:p>
        </p:txBody>
      </p:sp>
      <p:sp>
        <p:nvSpPr>
          <p:cNvPr id="86" name="Shape 86"/>
          <p:cNvSpPr/>
          <p:nvPr>
            <p:ph type="body" idx="1"/>
          </p:nvPr>
        </p:nvSpPr>
        <p:spPr>
          <a:xfrm>
            <a:off x="457200" y="1600200"/>
            <a:ext cx="8229600" cy="4525963"/>
          </a:xfrm>
          <a:prstGeom prst="rect">
            <a:avLst/>
          </a:prstGeom>
        </p:spPr>
        <p:txBody>
          <a:bodyPr/>
          <a:lstStyle/>
          <a:p>
            <a:pPr lvl="0">
              <a:defRPr sz="1800"/>
            </a:pPr>
            <a:endParaRPr sz="3200"/>
          </a:p>
          <a:p>
            <a:pPr lvl="0">
              <a:defRPr sz="1800"/>
            </a:pPr>
            <a:endParaRPr sz="3200"/>
          </a:p>
          <a:p>
            <a:pPr lvl="0">
              <a:defRPr sz="1800"/>
            </a:pPr>
            <a:endParaRPr sz="3200"/>
          </a:p>
          <a:p>
            <a:pPr lvl="0">
              <a:spcBef>
                <a:spcPts val="800"/>
              </a:spcBef>
              <a:buSzTx/>
              <a:buNone/>
              <a:defRPr sz="1800"/>
            </a:pPr>
            <a:r>
              <a:rPr sz="3200"/>
              <a:t>      The </a:t>
            </a:r>
            <a:r>
              <a:rPr sz="3600">
                <a:solidFill>
                  <a:srgbClr val="0000FF"/>
                </a:solidFill>
              </a:rPr>
              <a:t>main idea</a:t>
            </a:r>
            <a:r>
              <a:rPr sz="3200"/>
              <a:t> is a </a:t>
            </a:r>
            <a:r>
              <a:rPr sz="3600">
                <a:solidFill>
                  <a:srgbClr val="0000FF"/>
                </a:solidFill>
              </a:rPr>
              <a:t>general idea</a:t>
            </a:r>
            <a:r>
              <a:rPr sz="3200"/>
              <a:t> that </a:t>
            </a:r>
            <a:r>
              <a:rPr sz="3600">
                <a:solidFill>
                  <a:srgbClr val="0000FF"/>
                </a:solidFill>
              </a:rPr>
              <a:t>summarizes</a:t>
            </a:r>
            <a:r>
              <a:rPr sz="3200"/>
              <a:t> what most of a paragraph is about.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85"/>
                                        </p:tgtEl>
                                        <p:attrNameLst>
                                          <p:attrName>style.visibility</p:attrName>
                                        </p:attrNameLst>
                                      </p:cBhvr>
                                      <p:to>
                                        <p:strVal val="visible"/>
                                      </p:to>
                                    </p:set>
                                    <p:animEffect filter="fade" transition="in">
                                      <p:cBhvr>
                                        <p:cTn id="7" dur="2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86">
                                            <p:txEl>
                                              <p:pRg st="3" end="3"/>
                                            </p:txEl>
                                          </p:spTgt>
                                        </p:tgtEl>
                                        <p:attrNameLst>
                                          <p:attrName>style.visibility</p:attrName>
                                        </p:attrNameLst>
                                      </p:cBhvr>
                                      <p:to>
                                        <p:strVal val="visible"/>
                                      </p:to>
                                    </p:set>
                                    <p:animEffect filter="fade" transition="in">
                                      <p:cBhvr>
                                        <p:cTn id="12" dur="2000"/>
                                        <p:tgtEl>
                                          <p:spTgt spid="8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6" grpId="2"/>
      <p:bldP build="whole" bldLvl="1" animBg="1" rev="0" advAuto="0" spid="8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0" y="76200"/>
            <a:ext cx="9144000" cy="1219200"/>
          </a:xfrm>
          <a:prstGeom prst="rect">
            <a:avLst/>
          </a:prstGeom>
        </p:spPr>
        <p:txBody>
          <a:bodyPr/>
          <a:lstStyle>
            <a:lvl1pPr>
              <a:defRPr sz="7200">
                <a:solidFill>
                  <a:srgbClr val="0000FF"/>
                </a:solidFill>
              </a:defRPr>
            </a:lvl1pPr>
          </a:lstStyle>
          <a:p>
            <a:pPr lvl="0">
              <a:defRPr sz="1800">
                <a:solidFill>
                  <a:srgbClr val="000000"/>
                </a:solidFill>
              </a:defRPr>
            </a:pPr>
            <a:r>
              <a:rPr sz="7200">
                <a:solidFill>
                  <a:srgbClr val="0000FF"/>
                </a:solidFill>
              </a:rPr>
              <a:t>Main Idea</a:t>
            </a:r>
          </a:p>
        </p:txBody>
      </p:sp>
      <p:sp>
        <p:nvSpPr>
          <p:cNvPr id="89" name="Shape 89"/>
          <p:cNvSpPr/>
          <p:nvPr>
            <p:ph type="body" idx="1"/>
          </p:nvPr>
        </p:nvSpPr>
        <p:spPr>
          <a:xfrm>
            <a:off x="457200" y="1600200"/>
            <a:ext cx="8229600" cy="4525963"/>
          </a:xfrm>
          <a:prstGeom prst="rect">
            <a:avLst/>
          </a:prstGeom>
        </p:spPr>
        <p:txBody>
          <a:bodyPr/>
          <a:lstStyle/>
          <a:p>
            <a:pPr lvl="0">
              <a:spcBef>
                <a:spcPts val="1000"/>
              </a:spcBef>
              <a:buSzTx/>
              <a:buNone/>
              <a:defRPr sz="1800"/>
            </a:pPr>
            <a:r>
              <a:rPr sz="3200"/>
              <a:t> </a:t>
            </a:r>
            <a:r>
              <a:rPr sz="4400"/>
              <a:t>I</a:t>
            </a:r>
            <a:r>
              <a:rPr sz="3200"/>
              <a:t>t is the</a:t>
            </a:r>
            <a:r>
              <a:rPr sz="3200">
                <a:solidFill>
                  <a:srgbClr val="0000FF"/>
                </a:solidFill>
              </a:rPr>
              <a:t> primary point</a:t>
            </a:r>
            <a:r>
              <a:rPr sz="3200"/>
              <a:t> about a topic; all the other material in the paragraph fits under the main idea.</a:t>
            </a:r>
            <a:endParaRPr sz="3200"/>
          </a:p>
          <a:p>
            <a:pPr lvl="0">
              <a:buSzTx/>
              <a:buNone/>
              <a:defRPr sz="1800"/>
            </a:pPr>
            <a:endParaRPr sz="3200"/>
          </a:p>
          <a:p>
            <a:pPr lvl="0">
              <a:spcBef>
                <a:spcPts val="1000"/>
              </a:spcBef>
              <a:buSzTx/>
              <a:buNone/>
              <a:defRPr sz="1800"/>
            </a:pPr>
            <a:r>
              <a:rPr sz="4400"/>
              <a:t>T</a:t>
            </a:r>
            <a:r>
              <a:rPr sz="3200"/>
              <a:t>he </a:t>
            </a:r>
            <a:r>
              <a:rPr sz="3200">
                <a:solidFill>
                  <a:srgbClr val="0000FF"/>
                </a:solidFill>
              </a:rPr>
              <a:t>other material</a:t>
            </a:r>
            <a:r>
              <a:rPr sz="3200"/>
              <a:t> is supporting </a:t>
            </a:r>
            <a:r>
              <a:rPr sz="3200">
                <a:solidFill>
                  <a:srgbClr val="0000FF"/>
                </a:solidFill>
              </a:rPr>
              <a:t>details</a:t>
            </a:r>
            <a:r>
              <a:rPr sz="3200"/>
              <a:t>—examples, reasons, facts, and other evidence.</a:t>
            </a:r>
          </a:p>
        </p:txBody>
      </p:sp>
    </p:spTree>
  </p:cSld>
  <p:clrMapOvr>
    <a:masterClrMapping/>
  </p:clrMapOvr>
  <p:transition spd="med"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0" y="76200"/>
            <a:ext cx="9144000" cy="1219200"/>
          </a:xfrm>
          <a:prstGeom prst="rect">
            <a:avLst/>
          </a:prstGeom>
        </p:spPr>
        <p:txBody>
          <a:bodyPr/>
          <a:lstStyle/>
          <a:p>
            <a:pPr lvl="0">
              <a:defRPr sz="1800"/>
            </a:pPr>
            <a:r>
              <a:rPr sz="4400"/>
              <a:t>                              </a:t>
            </a:r>
          </a:p>
        </p:txBody>
      </p:sp>
      <p:sp>
        <p:nvSpPr>
          <p:cNvPr id="94" name="Shape 94"/>
          <p:cNvSpPr/>
          <p:nvPr>
            <p:ph type="body" idx="1"/>
          </p:nvPr>
        </p:nvSpPr>
        <p:spPr>
          <a:xfrm>
            <a:off x="2133599" y="1524000"/>
            <a:ext cx="8421690" cy="4191000"/>
          </a:xfrm>
          <a:prstGeom prst="rect">
            <a:avLst/>
          </a:prstGeom>
        </p:spPr>
        <p:txBody>
          <a:bodyPr/>
          <a:lstStyle/>
          <a:p>
            <a:pPr lvl="0">
              <a:spcBef>
                <a:spcPts val="300"/>
              </a:spcBef>
              <a:buSzTx/>
              <a:buNone/>
              <a:defRPr sz="1800"/>
            </a:pPr>
            <a:r>
              <a:rPr sz="1600"/>
              <a:t>=  Reasons</a:t>
            </a:r>
            <a:endParaRPr sz="1600"/>
          </a:p>
          <a:p>
            <a:pPr lvl="0">
              <a:spcBef>
                <a:spcPts val="300"/>
              </a:spcBef>
              <a:buSzTx/>
              <a:buNone/>
              <a:defRPr sz="1800"/>
            </a:pPr>
            <a:r>
              <a:rPr sz="1600"/>
              <a:t>= Examples</a:t>
            </a:r>
            <a:endParaRPr sz="1600"/>
          </a:p>
          <a:p>
            <a:pPr lvl="0">
              <a:buSzTx/>
              <a:buNone/>
              <a:defRPr sz="1800"/>
            </a:pPr>
            <a:endParaRPr sz="1600"/>
          </a:p>
          <a:p>
            <a:pPr lvl="0">
              <a:spcBef>
                <a:spcPts val="300"/>
              </a:spcBef>
              <a:buSzTx/>
              <a:buNone/>
              <a:defRPr sz="1800"/>
            </a:pPr>
            <a:r>
              <a:rPr sz="1600"/>
              <a:t>=Facts</a:t>
            </a:r>
            <a:endParaRPr sz="1600"/>
          </a:p>
          <a:p>
            <a:pPr lvl="0">
              <a:buSzTx/>
              <a:buNone/>
              <a:defRPr sz="1800"/>
            </a:pPr>
            <a:r>
              <a:rPr sz="1600"/>
              <a:t>=Senses (sight, hearing, touch, smell, taste)</a:t>
            </a:r>
            <a:r>
              <a:rPr sz="3200"/>
              <a:t> </a:t>
            </a:r>
            <a:endParaRPr sz="3200"/>
          </a:p>
          <a:p>
            <a:pPr lvl="0">
              <a:buSzTx/>
              <a:buNone/>
              <a:defRPr sz="1800"/>
            </a:pPr>
            <a:endParaRPr sz="1600"/>
          </a:p>
          <a:p>
            <a:pPr lvl="0">
              <a:spcBef>
                <a:spcPts val="300"/>
              </a:spcBef>
              <a:buSzTx/>
              <a:buNone/>
              <a:defRPr sz="1800"/>
            </a:pPr>
            <a:r>
              <a:rPr sz="1600"/>
              <a:t>= Names</a:t>
            </a:r>
            <a:endParaRPr sz="1600"/>
          </a:p>
          <a:p>
            <a:pPr lvl="0">
              <a:buSzTx/>
              <a:buNone/>
              <a:defRPr sz="1800"/>
            </a:pPr>
            <a:endParaRPr sz="1600"/>
          </a:p>
          <a:p>
            <a:pPr lvl="0">
              <a:spcBef>
                <a:spcPts val="300"/>
              </a:spcBef>
              <a:buSzTx/>
              <a:buNone/>
              <a:defRPr sz="1800"/>
            </a:pPr>
            <a:r>
              <a:rPr sz="1600"/>
              <a:t>=Numbers (statistics)</a:t>
            </a:r>
            <a:endParaRPr sz="1600"/>
          </a:p>
          <a:p>
            <a:pPr lvl="0">
              <a:spcBef>
                <a:spcPts val="300"/>
              </a:spcBef>
              <a:buSzTx/>
              <a:buNone/>
              <a:defRPr sz="1800"/>
            </a:pPr>
            <a:r>
              <a:rPr sz="1600"/>
              <a:t>=Definitions</a:t>
            </a:r>
            <a:endParaRPr sz="1600"/>
          </a:p>
          <a:p>
            <a:pPr lvl="0">
              <a:buSzTx/>
              <a:buNone/>
              <a:defRPr sz="1800"/>
            </a:pPr>
            <a:r>
              <a:rPr sz="1600"/>
              <a:t>=Quotations</a:t>
            </a:r>
            <a:r>
              <a:rPr sz="3200"/>
              <a:t>                                    </a:t>
            </a:r>
          </a:p>
        </p:txBody>
      </p:sp>
      <p:sp>
        <p:nvSpPr>
          <p:cNvPr id="95" name="Shape 95"/>
          <p:cNvSpPr/>
          <p:nvPr/>
        </p:nvSpPr>
        <p:spPr>
          <a:xfrm>
            <a:off x="1219200" y="228600"/>
            <a:ext cx="6934200" cy="1066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658368">
              <a:defRPr sz="6048">
                <a:ln w="9875">
                  <a:solidFill>
                    <a:srgbClr val="99CCFF"/>
                  </a:solidFill>
                </a:ln>
                <a:solidFill>
                  <a:srgbClr val="0066CC"/>
                </a:solidFill>
                <a:effectLst>
                  <a:outerShdw sx="100000" sy="100000" kx="0" ky="0" algn="b" rotWithShape="0" blurRad="9144" dist="25863" dir="2700000">
                    <a:srgbClr val="990000"/>
                  </a:outerShdw>
                </a:effectLst>
                <a:latin typeface="Impact"/>
                <a:ea typeface="Impact"/>
                <a:cs typeface="Impact"/>
                <a:sym typeface="Impact"/>
              </a:defRPr>
            </a:lvl1pPr>
          </a:lstStyle>
          <a:p>
            <a:pPr lvl="0">
              <a:defRPr sz="1800">
                <a:ln w="9525">
                  <a:noFill/>
                </a:ln>
                <a:solidFill>
                  <a:srgbClr val="000000"/>
                </a:solidFill>
                <a:effectLst/>
              </a:defRPr>
            </a:pPr>
            <a:r>
              <a:rPr sz="6048">
                <a:ln w="9875">
                  <a:solidFill>
                    <a:srgbClr val="99CCFF"/>
                  </a:solidFill>
                </a:ln>
                <a:solidFill>
                  <a:srgbClr val="0066CC"/>
                </a:solidFill>
                <a:effectLst>
                  <a:outerShdw sx="100000" sy="100000" kx="0" ky="0" algn="b" rotWithShape="0" blurRad="9144" dist="25863" dir="2700000">
                    <a:srgbClr val="990000"/>
                  </a:outerShdw>
                </a:effectLst>
              </a:rPr>
              <a:t>Categories for Details</a:t>
            </a:r>
          </a:p>
        </p:txBody>
      </p:sp>
      <p:sp>
        <p:nvSpPr>
          <p:cNvPr id="96" name="Shape 96"/>
          <p:cNvSpPr/>
          <p:nvPr/>
        </p:nvSpPr>
        <p:spPr>
          <a:xfrm>
            <a:off x="304800" y="1524000"/>
            <a:ext cx="1676400" cy="609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59536"/>
            <a:r>
              <a:rPr sz="319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rPr>
              <a:t>R</a:t>
            </a:r>
            <a:endParaRPr sz="4136"/>
          </a:p>
          <a:p>
            <a:pPr lvl="0" defTabSz="859536"/>
            <a:r>
              <a:rPr sz="319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rPr>
              <a:t>E</a:t>
            </a:r>
            <a:endParaRPr sz="4136"/>
          </a:p>
          <a:p>
            <a:pPr lvl="0" defTabSz="859536"/>
            <a:r>
              <a:rPr sz="319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rPr>
              <a:t>F</a:t>
            </a:r>
            <a:endParaRPr sz="4136"/>
          </a:p>
          <a:p>
            <a:pPr lvl="0" defTabSz="859536"/>
            <a:r>
              <a:rPr sz="319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rPr>
              <a:t>S</a:t>
            </a:r>
            <a:endParaRPr sz="4136"/>
          </a:p>
          <a:p>
            <a:pPr lvl="0" defTabSz="859536"/>
            <a:endParaRPr sz="131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endParaRPr>
          </a:p>
          <a:p>
            <a:pPr lvl="0" defTabSz="859536"/>
            <a:r>
              <a:rPr sz="319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rPr>
              <a:t>N</a:t>
            </a:r>
            <a:endParaRPr sz="4136"/>
          </a:p>
          <a:p>
            <a:pPr lvl="0" defTabSz="859536"/>
            <a:r>
              <a:rPr sz="319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rPr>
              <a:t>N</a:t>
            </a:r>
            <a:endParaRPr sz="4136"/>
          </a:p>
          <a:p>
            <a:pPr lvl="0" defTabSz="859536"/>
            <a:r>
              <a:rPr sz="319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rPr>
              <a:t>D</a:t>
            </a:r>
            <a:endParaRPr sz="4136"/>
          </a:p>
          <a:p>
            <a:pPr lvl="0" defTabSz="859536"/>
            <a:r>
              <a:rPr sz="319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rPr>
              <a:t>Q</a:t>
            </a:r>
            <a:endParaRPr sz="4136"/>
          </a:p>
          <a:p>
            <a:pPr lvl="0" defTabSz="859536"/>
            <a:endParaRPr sz="131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endParaRPr>
          </a:p>
          <a:p>
            <a:pPr lvl="0" defTabSz="859536"/>
            <a:endParaRPr sz="131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endParaRPr>
          </a:p>
          <a:p>
            <a:pPr lvl="0" defTabSz="859536"/>
            <a:endParaRPr sz="131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endParaRPr>
          </a:p>
          <a:p>
            <a:pPr lvl="0" defTabSz="859536"/>
            <a:endParaRPr sz="1316">
              <a:ln w="8416">
                <a:solidFill>
                  <a:srgbClr val="800000"/>
                </a:solidFill>
              </a:ln>
              <a:solidFill>
                <a:srgbClr val="800000"/>
              </a:solidFill>
              <a:effectLst>
                <a:outerShdw sx="100000" sy="100000" kx="0" ky="0" algn="b" rotWithShape="0" blurRad="11938" dist="33765" dir="2700000">
                  <a:srgbClr val="B2B2B2">
                    <a:alpha val="80000"/>
                  </a:srgbClr>
                </a:outerShdw>
              </a:effectLst>
              <a:latin typeface="Arial Black"/>
              <a:ea typeface="Arial Black"/>
              <a:cs typeface="Arial Black"/>
              <a:sym typeface="Arial Black"/>
            </a:endParaRPr>
          </a:p>
        </p:txBody>
      </p:sp>
      <p:pic>
        <p:nvPicPr>
          <p:cNvPr id="97" name="image7.pdf" descr="MCj02114820000[1]"/>
          <p:cNvPicPr/>
          <p:nvPr/>
        </p:nvPicPr>
        <p:blipFill>
          <a:blip r:embed="rId2">
            <a:extLst/>
          </a:blip>
          <a:stretch>
            <a:fillRect/>
          </a:stretch>
        </p:blipFill>
        <p:spPr>
          <a:xfrm>
            <a:off x="5562600" y="3352800"/>
            <a:ext cx="2767014" cy="3810000"/>
          </a:xfrm>
          <a:prstGeom prst="rect">
            <a:avLst/>
          </a:prstGeom>
          <a:ln w="12700">
            <a:miter lim="400000"/>
          </a:ln>
        </p:spPr>
      </p:pic>
    </p:spTree>
  </p:cSld>
  <p:clrMapOvr>
    <a:masterClrMapping/>
  </p:clrMapOvr>
  <p:transition spd="med" advClick="1">
    <p:newsflash/>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xfrm>
            <a:off x="0" y="76200"/>
            <a:ext cx="9144000" cy="1295400"/>
          </a:xfrm>
          <a:prstGeom prst="rect">
            <a:avLst/>
          </a:prstGeom>
        </p:spPr>
        <p:txBody>
          <a:bodyPr/>
          <a:lstStyle>
            <a:lvl1pPr>
              <a:defRPr sz="7200">
                <a:solidFill>
                  <a:srgbClr val="0000FF"/>
                </a:solidFill>
              </a:defRPr>
            </a:lvl1pPr>
          </a:lstStyle>
          <a:p>
            <a:pPr lvl="0">
              <a:defRPr sz="1800">
                <a:solidFill>
                  <a:srgbClr val="000000"/>
                </a:solidFill>
              </a:defRPr>
            </a:pPr>
            <a:r>
              <a:rPr sz="7200">
                <a:solidFill>
                  <a:srgbClr val="0000FF"/>
                </a:solidFill>
              </a:rPr>
              <a:t> Writing</a:t>
            </a:r>
          </a:p>
        </p:txBody>
      </p:sp>
      <p:sp>
        <p:nvSpPr>
          <p:cNvPr id="100" name="Shape 100"/>
          <p:cNvSpPr/>
          <p:nvPr>
            <p:ph type="body" idx="1"/>
          </p:nvPr>
        </p:nvSpPr>
        <p:spPr>
          <a:xfrm>
            <a:off x="457200" y="1600200"/>
            <a:ext cx="8229600" cy="4525963"/>
          </a:xfrm>
          <a:prstGeom prst="rect">
            <a:avLst/>
          </a:prstGeom>
        </p:spPr>
        <p:txBody>
          <a:bodyPr/>
          <a:lstStyle/>
          <a:p>
            <a:pPr lvl="0" marL="257175" indent="-257175">
              <a:spcBef>
                <a:spcPts val="500"/>
              </a:spcBef>
              <a:buClr>
                <a:srgbClr val="0000FF"/>
              </a:buClr>
              <a:defRPr sz="1800"/>
            </a:pPr>
            <a:r>
              <a:rPr sz="2400">
                <a:solidFill>
                  <a:srgbClr val="0000FF"/>
                </a:solidFill>
              </a:rPr>
              <a:t>Paragraph 1</a:t>
            </a:r>
            <a:r>
              <a:rPr sz="2400"/>
              <a:t> is the introduction	</a:t>
            </a:r>
            <a:endParaRPr sz="2400"/>
          </a:p>
          <a:p>
            <a:pPr lvl="0">
              <a:spcBef>
                <a:spcPts val="500"/>
              </a:spcBef>
              <a:buSzTx/>
              <a:buNone/>
              <a:defRPr sz="1800"/>
            </a:pPr>
            <a:r>
              <a:rPr sz="2400"/>
              <a:t>	     State the </a:t>
            </a:r>
            <a:r>
              <a:rPr sz="2400">
                <a:solidFill>
                  <a:srgbClr val="953735"/>
                </a:solidFill>
              </a:rPr>
              <a:t>thesis statement </a:t>
            </a:r>
            <a:r>
              <a:rPr sz="2400"/>
              <a:t>(</a:t>
            </a:r>
            <a:r>
              <a:rPr sz="2400">
                <a:solidFill>
                  <a:srgbClr val="0000FF"/>
                </a:solidFill>
              </a:rPr>
              <a:t>controlling idea)</a:t>
            </a:r>
            <a:r>
              <a:rPr sz="2400"/>
              <a:t> in the form of   	a statement 	(</a:t>
            </a:r>
            <a:r>
              <a:rPr sz="2400">
                <a:solidFill>
                  <a:srgbClr val="0000FF"/>
                </a:solidFill>
              </a:rPr>
              <a:t>Central</a:t>
            </a:r>
            <a:r>
              <a:rPr sz="2400"/>
              <a:t> </a:t>
            </a:r>
            <a:r>
              <a:rPr sz="2400">
                <a:solidFill>
                  <a:srgbClr val="0000FF"/>
                </a:solidFill>
              </a:rPr>
              <a:t>Point</a:t>
            </a:r>
            <a:r>
              <a:rPr sz="2400"/>
              <a:t>)</a:t>
            </a:r>
            <a:endParaRPr sz="2400"/>
          </a:p>
          <a:p>
            <a:pPr lvl="0">
              <a:spcBef>
                <a:spcPts val="500"/>
              </a:spcBef>
              <a:buSzTx/>
              <a:buNone/>
              <a:defRPr sz="1800"/>
            </a:pPr>
            <a:r>
              <a:rPr sz="2400"/>
              <a:t>        State </a:t>
            </a:r>
            <a:r>
              <a:rPr sz="2400">
                <a:solidFill>
                  <a:srgbClr val="0000FF"/>
                </a:solidFill>
              </a:rPr>
              <a:t>three main ideas</a:t>
            </a:r>
            <a:r>
              <a:rPr sz="2400"/>
              <a:t> that support the central point</a:t>
            </a:r>
            <a:endParaRPr sz="2400"/>
          </a:p>
          <a:p>
            <a:pPr lvl="0" marL="257175" indent="-257175">
              <a:spcBef>
                <a:spcPts val="500"/>
              </a:spcBef>
              <a:buClr>
                <a:srgbClr val="0000FF"/>
              </a:buClr>
              <a:defRPr sz="1800"/>
            </a:pPr>
            <a:r>
              <a:rPr sz="2400">
                <a:solidFill>
                  <a:srgbClr val="0000FF"/>
                </a:solidFill>
              </a:rPr>
              <a:t>Paragraph 2</a:t>
            </a:r>
            <a:r>
              <a:rPr sz="2400"/>
              <a:t> includes the </a:t>
            </a:r>
            <a:r>
              <a:rPr sz="2400">
                <a:solidFill>
                  <a:srgbClr val="6699FF"/>
                </a:solidFill>
              </a:rPr>
              <a:t>first main idea</a:t>
            </a:r>
            <a:r>
              <a:rPr sz="2400">
                <a:solidFill>
                  <a:srgbClr val="0000FF"/>
                </a:solidFill>
              </a:rPr>
              <a:t> </a:t>
            </a:r>
            <a:r>
              <a:rPr sz="2400"/>
              <a:t>and details</a:t>
            </a:r>
            <a:endParaRPr sz="2400"/>
          </a:p>
          <a:p>
            <a:pPr lvl="0" marL="257175" indent="-257175">
              <a:spcBef>
                <a:spcPts val="500"/>
              </a:spcBef>
              <a:buClr>
                <a:srgbClr val="0000FF"/>
              </a:buClr>
              <a:defRPr sz="1800"/>
            </a:pPr>
            <a:r>
              <a:rPr sz="2400">
                <a:solidFill>
                  <a:srgbClr val="0000FF"/>
                </a:solidFill>
              </a:rPr>
              <a:t>Paragraph 3</a:t>
            </a:r>
            <a:r>
              <a:rPr sz="2400"/>
              <a:t> includes the </a:t>
            </a:r>
            <a:r>
              <a:rPr sz="2400">
                <a:solidFill>
                  <a:srgbClr val="4F81BD"/>
                </a:solidFill>
              </a:rPr>
              <a:t>second idea</a:t>
            </a:r>
            <a:r>
              <a:rPr sz="2400">
                <a:solidFill>
                  <a:srgbClr val="0000FF"/>
                </a:solidFill>
              </a:rPr>
              <a:t> </a:t>
            </a:r>
            <a:r>
              <a:rPr sz="2400"/>
              <a:t>and details</a:t>
            </a:r>
            <a:endParaRPr sz="2400"/>
          </a:p>
          <a:p>
            <a:pPr lvl="0" marL="257175" indent="-257175">
              <a:spcBef>
                <a:spcPts val="500"/>
              </a:spcBef>
              <a:buClr>
                <a:srgbClr val="0000FF"/>
              </a:buClr>
              <a:defRPr sz="1800"/>
            </a:pPr>
            <a:r>
              <a:rPr sz="2400">
                <a:solidFill>
                  <a:srgbClr val="0000FF"/>
                </a:solidFill>
              </a:rPr>
              <a:t>Paragraph 4</a:t>
            </a:r>
            <a:r>
              <a:rPr sz="2400"/>
              <a:t> includes the </a:t>
            </a:r>
            <a:r>
              <a:rPr sz="2400">
                <a:solidFill>
                  <a:srgbClr val="E46C0A"/>
                </a:solidFill>
              </a:rPr>
              <a:t>third idea </a:t>
            </a:r>
            <a:r>
              <a:rPr sz="2400"/>
              <a:t>and details</a:t>
            </a:r>
            <a:endParaRPr sz="2400"/>
          </a:p>
          <a:p>
            <a:pPr lvl="0" marL="257175" indent="-257175">
              <a:spcBef>
                <a:spcPts val="500"/>
              </a:spcBef>
              <a:buClr>
                <a:srgbClr val="0000FF"/>
              </a:buClr>
              <a:defRPr sz="1800"/>
            </a:pPr>
            <a:r>
              <a:rPr sz="2400">
                <a:solidFill>
                  <a:srgbClr val="0000FF"/>
                </a:solidFill>
              </a:rPr>
              <a:t>Paragraph 5</a:t>
            </a:r>
            <a:r>
              <a:rPr sz="2400"/>
              <a:t> is the </a:t>
            </a:r>
            <a:r>
              <a:rPr sz="2400">
                <a:solidFill>
                  <a:srgbClr val="E11F80"/>
                </a:solidFill>
              </a:rPr>
              <a:t>conclusion</a:t>
            </a:r>
            <a:endParaRPr sz="2400">
              <a:solidFill>
                <a:srgbClr val="E11F80"/>
              </a:solidFill>
            </a:endParaRPr>
          </a:p>
          <a:p>
            <a:pPr lvl="0">
              <a:spcBef>
                <a:spcPts val="500"/>
              </a:spcBef>
              <a:buSzTx/>
              <a:buNone/>
              <a:defRPr sz="1800"/>
            </a:pPr>
            <a:r>
              <a:rPr sz="2400"/>
              <a:t>          </a:t>
            </a:r>
            <a:r>
              <a:rPr sz="2400">
                <a:solidFill>
                  <a:srgbClr val="0000FF"/>
                </a:solidFill>
              </a:rPr>
              <a:t>Restate</a:t>
            </a:r>
            <a:r>
              <a:rPr sz="2400"/>
              <a:t> the central idea in a</a:t>
            </a:r>
            <a:r>
              <a:rPr sz="2400">
                <a:solidFill>
                  <a:srgbClr val="0000FF"/>
                </a:solidFill>
              </a:rPr>
              <a:t> summary</a:t>
            </a:r>
            <a:r>
              <a:rPr sz="2400"/>
              <a:t> statement</a:t>
            </a:r>
            <a:endParaRPr sz="2400"/>
          </a:p>
          <a:p>
            <a:pPr lvl="0">
              <a:spcBef>
                <a:spcPts val="500"/>
              </a:spcBef>
              <a:buSzTx/>
              <a:buNone/>
              <a:defRPr sz="1800"/>
            </a:pPr>
            <a:r>
              <a:rPr sz="2400"/>
              <a:t>          </a:t>
            </a:r>
            <a:r>
              <a:rPr sz="2400">
                <a:solidFill>
                  <a:srgbClr val="0000FF"/>
                </a:solidFill>
              </a:rPr>
              <a:t>Review</a:t>
            </a:r>
            <a:r>
              <a:rPr sz="2400"/>
              <a:t> the three main ideas</a:t>
            </a:r>
          </a:p>
        </p:txBody>
      </p:sp>
      <p:pic>
        <p:nvPicPr>
          <p:cNvPr id="101" name="image8.pdf" descr="MCj03000030000[1]"/>
          <p:cNvPicPr/>
          <p:nvPr/>
        </p:nvPicPr>
        <p:blipFill>
          <a:blip r:embed="rId2">
            <a:extLst/>
          </a:blip>
          <a:stretch>
            <a:fillRect/>
          </a:stretch>
        </p:blipFill>
        <p:spPr>
          <a:xfrm>
            <a:off x="5867400" y="5638800"/>
            <a:ext cx="1770064" cy="1493838"/>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el" backwards="0">
                                    <p:tmAbs val="0"/>
                                  </p:iterate>
                                  <p:childTnLst>
                                    <p:set>
                                      <p:cBhvr>
                                        <p:cTn id="6" fill="hold"/>
                                        <p:tgtEl>
                                          <p:spTgt spid="99"/>
                                        </p:tgtEl>
                                        <p:attrNameLst>
                                          <p:attrName>style.visibility</p:attrName>
                                        </p:attrNameLst>
                                      </p:cBhvr>
                                      <p:to>
                                        <p:strVal val="visible"/>
                                      </p:to>
                                    </p:set>
                                    <p:anim calcmode="lin" valueType="num">
                                      <p:cBhvr>
                                        <p:cTn id="7" dur="1230" fill="hold"/>
                                        <p:tgtEl>
                                          <p:spTgt spid="99"/>
                                        </p:tgtEl>
                                        <p:attrNameLst>
                                          <p:attrName>ppt_w</p:attrName>
                                        </p:attrNameLst>
                                      </p:cBhvr>
                                      <p:tavLst>
                                        <p:tav tm="0">
                                          <p:val>
                                            <p:strVal val="4*#ppt_w"/>
                                          </p:val>
                                        </p:tav>
                                        <p:tav tm="100000">
                                          <p:val>
                                            <p:strVal val="#ppt_w"/>
                                          </p:val>
                                        </p:tav>
                                      </p:tavLst>
                                    </p:anim>
                                    <p:anim calcmode="lin" valueType="num">
                                      <p:cBhvr>
                                        <p:cTn id="8" dur="1230" fill="hold"/>
                                        <p:tgtEl>
                                          <p:spTgt spid="9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00">
                                            <p:bg/>
                                          </p:spTgt>
                                        </p:tgtEl>
                                        <p:attrNameLst>
                                          <p:attrName>style.visibility</p:attrName>
                                        </p:attrNameLst>
                                      </p:cBhvr>
                                      <p:to>
                                        <p:strVal val="visible"/>
                                      </p:to>
                                    </p:set>
                                    <p:anim calcmode="lin" valueType="num">
                                      <p:cBhvr>
                                        <p:cTn id="13" dur="500" fill="hold"/>
                                        <p:tgtEl>
                                          <p:spTgt spid="100">
                                            <p:bg/>
                                          </p:spTgt>
                                        </p:tgtEl>
                                        <p:attrNameLst>
                                          <p:attrName>ppt_w</p:attrName>
                                        </p:attrNameLst>
                                      </p:cBhvr>
                                      <p:tavLst>
                                        <p:tav tm="0">
                                          <p:val>
                                            <p:fltVal val="0"/>
                                          </p:val>
                                        </p:tav>
                                        <p:tav tm="100000">
                                          <p:val>
                                            <p:strVal val="#ppt_w"/>
                                          </p:val>
                                        </p:tav>
                                      </p:tavLst>
                                    </p:anim>
                                    <p:anim calcmode="lin" valueType="num">
                                      <p:cBhvr>
                                        <p:cTn id="14" dur="500" fill="hold"/>
                                        <p:tgtEl>
                                          <p:spTgt spid="100">
                                            <p:bg/>
                                          </p:spTgt>
                                        </p:tgtEl>
                                        <p:attrNameLst>
                                          <p:attrName>ppt_h</p:attrName>
                                        </p:attrNameLst>
                                      </p:cBhvr>
                                      <p:tavLst>
                                        <p:tav tm="0">
                                          <p:val>
                                            <p:fltVal val="0"/>
                                          </p:val>
                                        </p:tav>
                                        <p:tav tm="100000">
                                          <p:val>
                                            <p:strVal val="#ppt_h"/>
                                          </p:val>
                                        </p:tav>
                                      </p:tavLst>
                                    </p:anim>
                                  </p:childTnLst>
                                </p:cTn>
                              </p:par>
                              <p:par>
                                <p:cTn id="15" presetClass="entr" presetSubtype="32" presetID="23" grpId="2" fill="hold">
                                  <p:stCondLst>
                                    <p:cond delay="0"/>
                                  </p:stCondLst>
                                  <p:iterate type="el" backwards="0">
                                    <p:tmAbs val="0"/>
                                  </p:iterate>
                                  <p:childTnLst>
                                    <p:set>
                                      <p:cBhvr>
                                        <p:cTn id="16" fill="hold"/>
                                        <p:tgtEl>
                                          <p:spTgt spid="100">
                                            <p:txEl>
                                              <p:pRg st="0" end="0"/>
                                            </p:txEl>
                                          </p:spTgt>
                                        </p:tgtEl>
                                        <p:attrNameLst>
                                          <p:attrName>style.visibility</p:attrName>
                                        </p:attrNameLst>
                                      </p:cBhvr>
                                      <p:to>
                                        <p:strVal val="visible"/>
                                      </p:to>
                                    </p:set>
                                    <p:anim calcmode="lin" valueType="num">
                                      <p:cBhvr>
                                        <p:cTn id="17" dur="500" fill="hold"/>
                                        <p:tgtEl>
                                          <p:spTgt spid="10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32" presetID="23" grpId="2" fill="hold">
                                  <p:stCondLst>
                                    <p:cond delay="0"/>
                                  </p:stCondLst>
                                  <p:iterate type="el" backwards="0">
                                    <p:tmAbs val="0"/>
                                  </p:iterate>
                                  <p:childTnLst>
                                    <p:set>
                                      <p:cBhvr>
                                        <p:cTn id="22" fill="hold"/>
                                        <p:tgtEl>
                                          <p:spTgt spid="100">
                                            <p:txEl>
                                              <p:pRg st="1" end="1"/>
                                            </p:txEl>
                                          </p:spTgt>
                                        </p:tgtEl>
                                        <p:attrNameLst>
                                          <p:attrName>style.visibility</p:attrName>
                                        </p:attrNameLst>
                                      </p:cBhvr>
                                      <p:to>
                                        <p:strVal val="visible"/>
                                      </p:to>
                                    </p:set>
                                    <p:anim calcmode="lin" valueType="num">
                                      <p:cBhvr>
                                        <p:cTn id="23" dur="500" fill="hold"/>
                                        <p:tgtEl>
                                          <p:spTgt spid="10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32" presetID="23" grpId="2" fill="hold">
                                  <p:stCondLst>
                                    <p:cond delay="0"/>
                                  </p:stCondLst>
                                  <p:iterate type="el" backwards="0">
                                    <p:tmAbs val="0"/>
                                  </p:iterate>
                                  <p:childTnLst>
                                    <p:set>
                                      <p:cBhvr>
                                        <p:cTn id="28" fill="hold"/>
                                        <p:tgtEl>
                                          <p:spTgt spid="100">
                                            <p:txEl>
                                              <p:pRg st="2" end="2"/>
                                            </p:txEl>
                                          </p:spTgt>
                                        </p:tgtEl>
                                        <p:attrNameLst>
                                          <p:attrName>style.visibility</p:attrName>
                                        </p:attrNameLst>
                                      </p:cBhvr>
                                      <p:to>
                                        <p:strVal val="visible"/>
                                      </p:to>
                                    </p:set>
                                    <p:anim calcmode="lin" valueType="num">
                                      <p:cBhvr>
                                        <p:cTn id="29" dur="500" fill="hold"/>
                                        <p:tgtEl>
                                          <p:spTgt spid="100">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0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32" presetID="23" grpId="2" fill="hold">
                                  <p:stCondLst>
                                    <p:cond delay="0"/>
                                  </p:stCondLst>
                                  <p:iterate type="el" backwards="0">
                                    <p:tmAbs val="0"/>
                                  </p:iterate>
                                  <p:childTnLst>
                                    <p:set>
                                      <p:cBhvr>
                                        <p:cTn id="34" fill="hold"/>
                                        <p:tgtEl>
                                          <p:spTgt spid="100">
                                            <p:txEl>
                                              <p:pRg st="3" end="3"/>
                                            </p:txEl>
                                          </p:spTgt>
                                        </p:tgtEl>
                                        <p:attrNameLst>
                                          <p:attrName>style.visibility</p:attrName>
                                        </p:attrNameLst>
                                      </p:cBhvr>
                                      <p:to>
                                        <p:strVal val="visible"/>
                                      </p:to>
                                    </p:set>
                                    <p:anim calcmode="lin" valueType="num">
                                      <p:cBhvr>
                                        <p:cTn id="35" dur="500" fill="hold"/>
                                        <p:tgtEl>
                                          <p:spTgt spid="100">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0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32" presetID="23" grpId="2" fill="hold">
                                  <p:stCondLst>
                                    <p:cond delay="0"/>
                                  </p:stCondLst>
                                  <p:iterate type="el" backwards="0">
                                    <p:tmAbs val="0"/>
                                  </p:iterate>
                                  <p:childTnLst>
                                    <p:set>
                                      <p:cBhvr>
                                        <p:cTn id="40" fill="hold"/>
                                        <p:tgtEl>
                                          <p:spTgt spid="100">
                                            <p:txEl>
                                              <p:pRg st="4" end="4"/>
                                            </p:txEl>
                                          </p:spTgt>
                                        </p:tgtEl>
                                        <p:attrNameLst>
                                          <p:attrName>style.visibility</p:attrName>
                                        </p:attrNameLst>
                                      </p:cBhvr>
                                      <p:to>
                                        <p:strVal val="visible"/>
                                      </p:to>
                                    </p:set>
                                    <p:anim calcmode="lin" valueType="num">
                                      <p:cBhvr>
                                        <p:cTn id="41" dur="500" fill="hold"/>
                                        <p:tgtEl>
                                          <p:spTgt spid="100">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0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32" presetID="23" grpId="2" fill="hold">
                                  <p:stCondLst>
                                    <p:cond delay="0"/>
                                  </p:stCondLst>
                                  <p:iterate type="el" backwards="0">
                                    <p:tmAbs val="0"/>
                                  </p:iterate>
                                  <p:childTnLst>
                                    <p:set>
                                      <p:cBhvr>
                                        <p:cTn id="46" fill="hold"/>
                                        <p:tgtEl>
                                          <p:spTgt spid="100">
                                            <p:txEl>
                                              <p:pRg st="5" end="5"/>
                                            </p:txEl>
                                          </p:spTgt>
                                        </p:tgtEl>
                                        <p:attrNameLst>
                                          <p:attrName>style.visibility</p:attrName>
                                        </p:attrNameLst>
                                      </p:cBhvr>
                                      <p:to>
                                        <p:strVal val="visible"/>
                                      </p:to>
                                    </p:set>
                                    <p:anim calcmode="lin" valueType="num">
                                      <p:cBhvr>
                                        <p:cTn id="47" dur="500" fill="hold"/>
                                        <p:tgtEl>
                                          <p:spTgt spid="100">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0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32" presetID="23" grpId="2" fill="hold">
                                  <p:stCondLst>
                                    <p:cond delay="0"/>
                                  </p:stCondLst>
                                  <p:iterate type="el" backwards="0">
                                    <p:tmAbs val="0"/>
                                  </p:iterate>
                                  <p:childTnLst>
                                    <p:set>
                                      <p:cBhvr>
                                        <p:cTn id="52" fill="hold"/>
                                        <p:tgtEl>
                                          <p:spTgt spid="100">
                                            <p:txEl>
                                              <p:pRg st="6" end="6"/>
                                            </p:txEl>
                                          </p:spTgt>
                                        </p:tgtEl>
                                        <p:attrNameLst>
                                          <p:attrName>style.visibility</p:attrName>
                                        </p:attrNameLst>
                                      </p:cBhvr>
                                      <p:to>
                                        <p:strVal val="visible"/>
                                      </p:to>
                                    </p:set>
                                    <p:anim calcmode="lin" valueType="num">
                                      <p:cBhvr>
                                        <p:cTn id="53" dur="500" fill="hold"/>
                                        <p:tgtEl>
                                          <p:spTgt spid="100">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10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32" presetID="23" grpId="2" fill="hold">
                                  <p:stCondLst>
                                    <p:cond delay="0"/>
                                  </p:stCondLst>
                                  <p:iterate type="el" backwards="0">
                                    <p:tmAbs val="0"/>
                                  </p:iterate>
                                  <p:childTnLst>
                                    <p:set>
                                      <p:cBhvr>
                                        <p:cTn id="58" fill="hold"/>
                                        <p:tgtEl>
                                          <p:spTgt spid="100">
                                            <p:txEl>
                                              <p:pRg st="7" end="7"/>
                                            </p:txEl>
                                          </p:spTgt>
                                        </p:tgtEl>
                                        <p:attrNameLst>
                                          <p:attrName>style.visibility</p:attrName>
                                        </p:attrNameLst>
                                      </p:cBhvr>
                                      <p:to>
                                        <p:strVal val="visible"/>
                                      </p:to>
                                    </p:set>
                                    <p:anim calcmode="lin" valueType="num">
                                      <p:cBhvr>
                                        <p:cTn id="59" dur="500" fill="hold"/>
                                        <p:tgtEl>
                                          <p:spTgt spid="100">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10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32" presetID="23" grpId="2" fill="hold">
                                  <p:stCondLst>
                                    <p:cond delay="0"/>
                                  </p:stCondLst>
                                  <p:iterate type="el" backwards="0">
                                    <p:tmAbs val="0"/>
                                  </p:iterate>
                                  <p:childTnLst>
                                    <p:set>
                                      <p:cBhvr>
                                        <p:cTn id="64" fill="hold"/>
                                        <p:tgtEl>
                                          <p:spTgt spid="100">
                                            <p:txEl>
                                              <p:pRg st="8" end="8"/>
                                            </p:txEl>
                                          </p:spTgt>
                                        </p:tgtEl>
                                        <p:attrNameLst>
                                          <p:attrName>style.visibility</p:attrName>
                                        </p:attrNameLst>
                                      </p:cBhvr>
                                      <p:to>
                                        <p:strVal val="visible"/>
                                      </p:to>
                                    </p:set>
                                    <p:anim calcmode="lin" valueType="num">
                                      <p:cBhvr>
                                        <p:cTn id="65" dur="500" fill="hold"/>
                                        <p:tgtEl>
                                          <p:spTgt spid="100">
                                            <p:txEl>
                                              <p:pRg st="8" end="8"/>
                                            </p:txEl>
                                          </p:spTgt>
                                        </p:tgtEl>
                                        <p:attrNameLst>
                                          <p:attrName>ppt_w</p:attrName>
                                        </p:attrNameLst>
                                      </p:cBhvr>
                                      <p:tavLst>
                                        <p:tav tm="0">
                                          <p:val>
                                            <p:fltVal val="0"/>
                                          </p:val>
                                        </p:tav>
                                        <p:tav tm="100000">
                                          <p:val>
                                            <p:strVal val="#ppt_w"/>
                                          </p:val>
                                        </p:tav>
                                      </p:tavLst>
                                    </p:anim>
                                    <p:anim calcmode="lin" valueType="num">
                                      <p:cBhvr>
                                        <p:cTn id="66" dur="500" fill="hold"/>
                                        <p:tgtEl>
                                          <p:spTgt spid="100">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9" grpId="1"/>
      <p:bldP build="p" bldLvl="1" animBg="1" rev="0" advAuto="0" spid="100"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xfrm>
            <a:off x="9525" y="28575"/>
            <a:ext cx="9144000" cy="1038225"/>
          </a:xfrm>
          <a:prstGeom prst="rect">
            <a:avLst/>
          </a:prstGeom>
        </p:spPr>
        <p:txBody>
          <a:bodyPr/>
          <a:lstStyle>
            <a:lvl1pPr>
              <a:defRPr>
                <a:solidFill>
                  <a:srgbClr val="0000FF"/>
                </a:solidFill>
              </a:defRPr>
            </a:lvl1pPr>
          </a:lstStyle>
          <a:p>
            <a:pPr lvl="0">
              <a:defRPr sz="1800">
                <a:solidFill>
                  <a:srgbClr val="000000"/>
                </a:solidFill>
              </a:defRPr>
            </a:pPr>
            <a:r>
              <a:rPr sz="4400">
                <a:solidFill>
                  <a:srgbClr val="0000FF"/>
                </a:solidFill>
              </a:rPr>
              <a:t>How Should An Essay Look?</a:t>
            </a:r>
          </a:p>
        </p:txBody>
      </p:sp>
      <p:sp>
        <p:nvSpPr>
          <p:cNvPr id="104" name="Shape 104"/>
          <p:cNvSpPr/>
          <p:nvPr/>
        </p:nvSpPr>
        <p:spPr>
          <a:xfrm>
            <a:off x="457200" y="1371600"/>
            <a:ext cx="8534400" cy="47355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55600" indent="-355600">
              <a:spcBef>
                <a:spcPts val="600"/>
              </a:spcBef>
              <a:buClr>
                <a:srgbClr val="0000FF"/>
              </a:buClr>
              <a:buSzPct val="85000"/>
              <a:buChar char="•"/>
            </a:pPr>
            <a:r>
              <a:rPr b="1" sz="2800">
                <a:solidFill>
                  <a:srgbClr val="0000FF"/>
                </a:solidFill>
                <a:effectLst>
                  <a:outerShdw sx="100000" sy="100000" kx="0" ky="0" algn="b" rotWithShape="0" blurRad="38100" dist="38100" dir="2700000">
                    <a:srgbClr val="C0C0C0"/>
                  </a:outerShdw>
                </a:effectLst>
              </a:rPr>
              <a:t>INTRODUCTION</a:t>
            </a:r>
            <a:endParaRPr b="1" sz="2800">
              <a:solidFill>
                <a:srgbClr val="0000FF"/>
              </a:solidFill>
              <a:effectLst>
                <a:outerShdw sx="100000" sy="100000" kx="0" ky="0" algn="b" rotWithShape="0" blurRad="38100" dist="38100" dir="2700000">
                  <a:srgbClr val="C0C0C0"/>
                </a:outerShdw>
              </a:effectLst>
            </a:endParaRPr>
          </a:p>
          <a:p>
            <a:pPr lvl="0" marL="228600" indent="-228600">
              <a:spcBef>
                <a:spcPts val="600"/>
              </a:spcBef>
            </a:pPr>
            <a:r>
              <a:rPr b="1" sz="2800">
                <a:solidFill>
                  <a:srgbClr val="1F497D"/>
                </a:solidFill>
              </a:rPr>
              <a:t>	    Gives the (thesis statement) controlling idea</a:t>
            </a:r>
            <a:endParaRPr b="1" sz="2800">
              <a:solidFill>
                <a:srgbClr val="1F497D"/>
              </a:solidFill>
            </a:endParaRPr>
          </a:p>
          <a:p>
            <a:pPr lvl="0" marL="228600" indent="-228600">
              <a:spcBef>
                <a:spcPts val="400"/>
              </a:spcBef>
            </a:pPr>
            <a:endParaRPr b="1" sz="1000">
              <a:solidFill>
                <a:srgbClr val="1F497D"/>
              </a:solidFill>
            </a:endParaRPr>
          </a:p>
          <a:p>
            <a:pPr lvl="0" marL="355600" indent="-355600">
              <a:spcBef>
                <a:spcPts val="600"/>
              </a:spcBef>
              <a:buClr>
                <a:srgbClr val="0000FF"/>
              </a:buClr>
              <a:buSzPct val="85000"/>
              <a:buChar char="•"/>
            </a:pPr>
            <a:r>
              <a:rPr b="1" sz="2800">
                <a:solidFill>
                  <a:srgbClr val="0000FF"/>
                </a:solidFill>
                <a:effectLst>
                  <a:outerShdw sx="100000" sy="100000" kx="0" ky="0" algn="b" rotWithShape="0" blurRad="38100" dist="38100" dir="2700000">
                    <a:srgbClr val="C0C0C0"/>
                  </a:outerShdw>
                </a:effectLst>
              </a:rPr>
              <a:t>BODY</a:t>
            </a:r>
            <a:endParaRPr b="1" sz="2800">
              <a:solidFill>
                <a:srgbClr val="0000FF"/>
              </a:solidFill>
              <a:effectLst>
                <a:outerShdw sx="100000" sy="100000" kx="0" ky="0" algn="b" rotWithShape="0" blurRad="38100" dist="38100" dir="2700000">
                  <a:srgbClr val="C0C0C0"/>
                </a:outerShdw>
              </a:effectLst>
            </a:endParaRPr>
          </a:p>
          <a:p>
            <a:pPr lvl="0" marL="228600" indent="-228600">
              <a:spcBef>
                <a:spcPts val="600"/>
              </a:spcBef>
            </a:pPr>
            <a:r>
              <a:rPr b="1" sz="2800">
                <a:solidFill>
                  <a:srgbClr val="1F497D"/>
                </a:solidFill>
              </a:rPr>
              <a:t>	    Major point</a:t>
            </a:r>
            <a:endParaRPr b="1" sz="2800">
              <a:solidFill>
                <a:srgbClr val="1F497D"/>
              </a:solidFill>
            </a:endParaRPr>
          </a:p>
          <a:p>
            <a:pPr lvl="0" marL="228600" indent="-228600">
              <a:spcBef>
                <a:spcPts val="600"/>
              </a:spcBef>
            </a:pPr>
            <a:r>
              <a:rPr b="1" sz="2800">
                <a:solidFill>
                  <a:srgbClr val="1F497D"/>
                </a:solidFill>
              </a:rPr>
              <a:t>	    Major point</a:t>
            </a:r>
            <a:endParaRPr b="1" sz="2800">
              <a:solidFill>
                <a:srgbClr val="1F497D"/>
              </a:solidFill>
            </a:endParaRPr>
          </a:p>
          <a:p>
            <a:pPr lvl="0" marL="228600" indent="-228600">
              <a:spcBef>
                <a:spcPts val="600"/>
              </a:spcBef>
            </a:pPr>
            <a:r>
              <a:rPr b="1" sz="2800">
                <a:solidFill>
                  <a:srgbClr val="1F497D"/>
                </a:solidFill>
              </a:rPr>
              <a:t>	    Major point</a:t>
            </a:r>
            <a:endParaRPr b="1" sz="2800">
              <a:solidFill>
                <a:srgbClr val="1F497D"/>
              </a:solidFill>
            </a:endParaRPr>
          </a:p>
          <a:p>
            <a:pPr lvl="0" marL="228600" indent="-228600">
              <a:spcBef>
                <a:spcPts val="400"/>
              </a:spcBef>
              <a:buClr>
                <a:srgbClr val="0000FF"/>
              </a:buClr>
              <a:buSzPct val="85000"/>
              <a:buChar char="•"/>
            </a:pPr>
            <a:endParaRPr b="1" sz="1000">
              <a:solidFill>
                <a:srgbClr val="1F497D"/>
              </a:solidFill>
            </a:endParaRPr>
          </a:p>
          <a:p>
            <a:pPr lvl="0" marL="355600" indent="-355600">
              <a:spcBef>
                <a:spcPts val="600"/>
              </a:spcBef>
              <a:buClr>
                <a:srgbClr val="0000FF"/>
              </a:buClr>
              <a:buSzPct val="85000"/>
              <a:buChar char="•"/>
            </a:pPr>
            <a:r>
              <a:rPr b="1" sz="2800">
                <a:solidFill>
                  <a:srgbClr val="0000FF"/>
                </a:solidFill>
                <a:effectLst>
                  <a:outerShdw sx="100000" sy="100000" kx="0" ky="0" algn="b" rotWithShape="0" blurRad="38100" dist="38100" dir="2700000">
                    <a:srgbClr val="C0C0C0"/>
                  </a:outerShdw>
                </a:effectLst>
              </a:rPr>
              <a:t>CONCLUSION</a:t>
            </a:r>
            <a:endParaRPr b="1" sz="2800">
              <a:solidFill>
                <a:srgbClr val="0000FF"/>
              </a:solidFill>
              <a:effectLst>
                <a:outerShdw sx="100000" sy="100000" kx="0" ky="0" algn="b" rotWithShape="0" blurRad="38100" dist="38100" dir="2700000">
                  <a:srgbClr val="C0C0C0"/>
                </a:outerShdw>
              </a:effectLst>
            </a:endParaRPr>
          </a:p>
          <a:p>
            <a:pPr lvl="4" indent="685800">
              <a:spcBef>
                <a:spcPts val="600"/>
              </a:spcBef>
            </a:pPr>
            <a:r>
              <a:rPr b="1" sz="2800">
                <a:solidFill>
                  <a:srgbClr val="1F497D"/>
                </a:solidFill>
              </a:rPr>
              <a:t>Summarizes or emphasizes the controlling idea</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p:nvPr>
        </p:nvSpPr>
        <p:spPr>
          <a:xfrm>
            <a:off x="0" y="76200"/>
            <a:ext cx="9144000" cy="914400"/>
          </a:xfrm>
          <a:prstGeom prst="rect">
            <a:avLst/>
          </a:prstGeom>
        </p:spPr>
        <p:txBody>
          <a:bodyPr/>
          <a:lstStyle>
            <a:lvl1pPr>
              <a:defRPr sz="5400">
                <a:solidFill>
                  <a:srgbClr val="0000FF"/>
                </a:solidFill>
              </a:defRPr>
            </a:lvl1pPr>
          </a:lstStyle>
          <a:p>
            <a:pPr lvl="0">
              <a:defRPr sz="1800">
                <a:solidFill>
                  <a:srgbClr val="000000"/>
                </a:solidFill>
              </a:defRPr>
            </a:pPr>
            <a:r>
              <a:rPr sz="5400">
                <a:solidFill>
                  <a:srgbClr val="0000FF"/>
                </a:solidFill>
              </a:rPr>
              <a:t>Analysis of a Paper</a:t>
            </a:r>
          </a:p>
        </p:txBody>
      </p:sp>
      <p:sp>
        <p:nvSpPr>
          <p:cNvPr id="107" name="Shape 107"/>
          <p:cNvSpPr/>
          <p:nvPr>
            <p:ph type="body" idx="1"/>
          </p:nvPr>
        </p:nvSpPr>
        <p:spPr>
          <a:xfrm>
            <a:off x="457200" y="1143000"/>
            <a:ext cx="8229600" cy="4983163"/>
          </a:xfrm>
          <a:prstGeom prst="rect">
            <a:avLst/>
          </a:prstGeom>
        </p:spPr>
        <p:txBody>
          <a:bodyPr/>
          <a:lstStyle/>
          <a:p>
            <a:pPr lvl="0">
              <a:lnSpc>
                <a:spcPct val="64000"/>
              </a:lnSpc>
              <a:spcBef>
                <a:spcPts val="400"/>
              </a:spcBef>
              <a:buSzTx/>
              <a:buNone/>
              <a:defRPr sz="1800"/>
            </a:pPr>
            <a:r>
              <a:rPr sz="600">
                <a:solidFill>
                  <a:srgbClr val="17375E"/>
                </a:solidFill>
              </a:rPr>
              <a:t>    	</a:t>
            </a:r>
            <a:r>
              <a:rPr>
                <a:solidFill>
                  <a:srgbClr val="17375E"/>
                </a:solidFill>
              </a:rPr>
              <a:t>             Employers are looking to hire the best employees they can find for the open positions in their companies.  They are interviewing individuals with specific skills.  Some of these skills are the potential employee’s ability to work with  people, the employee’s critical thinking/problem solving skills, and the employee’s leadership potential. According to the latest research, as employers search for employees for their companies, they typically are looking for these particular skills in these workers. </a:t>
            </a:r>
            <a:endParaRPr sz="3800">
              <a:solidFill>
                <a:srgbClr val="17375E"/>
              </a:solidFill>
            </a:endParaRPr>
          </a:p>
          <a:p>
            <a:pPr lvl="0">
              <a:lnSpc>
                <a:spcPct val="64000"/>
              </a:lnSpc>
              <a:spcBef>
                <a:spcPts val="400"/>
              </a:spcBef>
              <a:buSzTx/>
              <a:buNone/>
              <a:defRPr sz="1800"/>
            </a:pPr>
            <a:r>
              <a:rPr>
                <a:solidFill>
                  <a:srgbClr val="17375E"/>
                </a:solidFill>
              </a:rPr>
              <a:t>	   	The first skill employers look for in future employees is the ability that workers have to work with other people.  Since the consumer is such an vital part of the business equation, this is a important consideration for companies in a global market.</a:t>
            </a:r>
            <a:endParaRPr sz="1500"/>
          </a:p>
          <a:p>
            <a:pPr lvl="0">
              <a:lnSpc>
                <a:spcPct val="64000"/>
              </a:lnSpc>
              <a:spcBef>
                <a:spcPts val="400"/>
              </a:spcBef>
              <a:buSzTx/>
              <a:buNone/>
              <a:defRPr sz="1800"/>
            </a:pPr>
            <a:r>
              <a:rPr>
                <a:solidFill>
                  <a:srgbClr val="17375E"/>
                </a:solidFill>
              </a:rPr>
              <a:t>		The second skill of importance to employers is a potential employee’s ability to solve problems.  In order for companies to maintain competitiveness in a global market, they must hire workers who are able to understand and deal  with difficult questions, identify problems and select the best solution.    Employees who are able to think differently about innovation and services will be highly sought by American companies, according to Randy Steinhoff of Quest Diagnostics.  (Schramm, 2006)</a:t>
            </a:r>
            <a:endParaRPr sz="1500"/>
          </a:p>
          <a:p>
            <a:pPr lvl="0">
              <a:lnSpc>
                <a:spcPct val="64000"/>
              </a:lnSpc>
              <a:spcBef>
                <a:spcPts val="400"/>
              </a:spcBef>
              <a:buSzTx/>
              <a:buNone/>
              <a:defRPr sz="1800"/>
            </a:pPr>
            <a:r>
              <a:rPr>
                <a:solidFill>
                  <a:srgbClr val="17375E"/>
                </a:solidFill>
              </a:rPr>
              <a:t>		Finally, employers are looking for employees who have potential leadership.  They want workers who are able to influence, supervise, direct and motivate others to achieve an objective.</a:t>
            </a:r>
            <a:endParaRPr sz="1500"/>
          </a:p>
          <a:p>
            <a:pPr lvl="0">
              <a:lnSpc>
                <a:spcPct val="64000"/>
              </a:lnSpc>
              <a:spcBef>
                <a:spcPts val="400"/>
              </a:spcBef>
              <a:buSzTx/>
              <a:buNone/>
              <a:defRPr sz="1800"/>
            </a:pPr>
            <a:r>
              <a:rPr>
                <a:solidFill>
                  <a:srgbClr val="17375E"/>
                </a:solidFill>
              </a:rPr>
              <a:t>		Employers are interested in applicants who are able to work with other people.  They also want employees who have strong critical thinking skills and leadership potential. Candidates who have these skills will find themselves highly in demand in the workforce</a:t>
            </a:r>
            <a:r>
              <a:t>.</a:t>
            </a:r>
            <a:endParaRPr sz="1500"/>
          </a:p>
          <a:p>
            <a:pPr lvl="0">
              <a:lnSpc>
                <a:spcPct val="64000"/>
              </a:lnSpc>
              <a:spcBef>
                <a:spcPts val="0"/>
              </a:spcBef>
              <a:buSzTx/>
              <a:buNone/>
              <a:defRPr sz="1800"/>
            </a:pPr>
            <a:r>
              <a:rPr sz="400"/>
              <a:t>		</a:t>
            </a:r>
            <a:endParaRPr sz="1500"/>
          </a:p>
          <a:p>
            <a:pPr lvl="0">
              <a:lnSpc>
                <a:spcPct val="64000"/>
              </a:lnSpc>
              <a:spcBef>
                <a:spcPts val="100"/>
              </a:spcBef>
              <a:buSzTx/>
              <a:buNone/>
              <a:defRPr sz="1800"/>
            </a:pPr>
            <a:r>
              <a:rPr sz="600"/>
              <a:t>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xfrm>
            <a:off x="0" y="76200"/>
            <a:ext cx="9144000" cy="914400"/>
          </a:xfrm>
          <a:prstGeom prst="rect">
            <a:avLst/>
          </a:prstGeom>
        </p:spPr>
        <p:txBody>
          <a:bodyPr/>
          <a:lstStyle>
            <a:lvl1pPr>
              <a:defRPr sz="5400">
                <a:solidFill>
                  <a:srgbClr val="0000FF"/>
                </a:solidFill>
              </a:defRPr>
            </a:lvl1pPr>
          </a:lstStyle>
          <a:p>
            <a:pPr lvl="0">
              <a:defRPr sz="1800">
                <a:solidFill>
                  <a:srgbClr val="000000"/>
                </a:solidFill>
              </a:defRPr>
            </a:pPr>
            <a:r>
              <a:rPr sz="5400">
                <a:solidFill>
                  <a:srgbClr val="0000FF"/>
                </a:solidFill>
              </a:rPr>
              <a:t>Analysis of a Paper</a:t>
            </a:r>
          </a:p>
        </p:txBody>
      </p:sp>
      <p:sp>
        <p:nvSpPr>
          <p:cNvPr id="110" name="Shape 110"/>
          <p:cNvSpPr/>
          <p:nvPr>
            <p:ph type="body" idx="1"/>
          </p:nvPr>
        </p:nvSpPr>
        <p:spPr>
          <a:xfrm>
            <a:off x="457200" y="1524000"/>
            <a:ext cx="8229600" cy="4724400"/>
          </a:xfrm>
          <a:prstGeom prst="rect">
            <a:avLst/>
          </a:prstGeom>
        </p:spPr>
        <p:txBody>
          <a:bodyPr/>
          <a:lstStyle/>
          <a:p>
            <a:pPr lvl="0">
              <a:lnSpc>
                <a:spcPct val="64000"/>
              </a:lnSpc>
              <a:spcBef>
                <a:spcPts val="400"/>
              </a:spcBef>
              <a:buSzTx/>
              <a:buNone/>
              <a:defRPr sz="1800"/>
            </a:pPr>
            <a:r>
              <a:rPr sz="1200"/>
              <a:t>    	</a:t>
            </a:r>
            <a:r>
              <a:rPr sz="1700"/>
              <a:t>            </a:t>
            </a:r>
            <a:r>
              <a:rPr>
                <a:solidFill>
                  <a:srgbClr val="17375E"/>
                </a:solidFill>
              </a:rPr>
              <a:t> Employers are looking to hire the best employees they can find for the open positions in their companies.  They are interviewing individuals with specific skills. </a:t>
            </a:r>
            <a:r>
              <a:rPr sz="1700"/>
              <a:t> Some of these skills are the potential employee’s ability to </a:t>
            </a:r>
            <a:r>
              <a:rPr sz="1700">
                <a:solidFill>
                  <a:srgbClr val="7030A0"/>
                </a:solidFill>
              </a:rPr>
              <a:t>work with other people</a:t>
            </a:r>
            <a:r>
              <a:rPr sz="1700"/>
              <a:t>, the employee’s </a:t>
            </a:r>
            <a:r>
              <a:rPr sz="1700">
                <a:solidFill>
                  <a:srgbClr val="215968"/>
                </a:solidFill>
              </a:rPr>
              <a:t>critical thinking/problem solving skills</a:t>
            </a:r>
            <a:r>
              <a:rPr sz="1700"/>
              <a:t>, and the employee’s </a:t>
            </a:r>
            <a:r>
              <a:rPr sz="1700">
                <a:solidFill>
                  <a:srgbClr val="00B050"/>
                </a:solidFill>
              </a:rPr>
              <a:t>leadership potential. </a:t>
            </a:r>
            <a:r>
              <a:rPr sz="1700"/>
              <a:t> </a:t>
            </a:r>
            <a:r>
              <a:rPr sz="1700">
                <a:solidFill>
                  <a:srgbClr val="FF0000"/>
                </a:solidFill>
              </a:rPr>
              <a:t>According to the latest research, as employers search for employees for their companies, they typically are looking for these particular skills in these workers. </a:t>
            </a:r>
            <a:endParaRPr sz="1900">
              <a:solidFill>
                <a:srgbClr val="00B050"/>
              </a:solidFill>
            </a:endParaRPr>
          </a:p>
          <a:p>
            <a:pPr lvl="0">
              <a:lnSpc>
                <a:spcPct val="64000"/>
              </a:lnSpc>
              <a:spcBef>
                <a:spcPts val="400"/>
              </a:spcBef>
              <a:buSzTx/>
              <a:buNone/>
              <a:defRPr sz="1800"/>
            </a:pPr>
            <a:r>
              <a:rPr sz="1700"/>
              <a:t>	   	The first skill employers look for in future employees is the ability that workers have to </a:t>
            </a:r>
            <a:r>
              <a:rPr sz="1700">
                <a:solidFill>
                  <a:srgbClr val="7030A0"/>
                </a:solidFill>
              </a:rPr>
              <a:t>work with other people</a:t>
            </a:r>
            <a:r>
              <a:rPr sz="1700"/>
              <a:t>.  Since the consumer is such an vital part of the business equation, this is a important consideration for companies in a global market.</a:t>
            </a:r>
            <a:endParaRPr sz="2900"/>
          </a:p>
          <a:p>
            <a:pPr lvl="0">
              <a:lnSpc>
                <a:spcPct val="64000"/>
              </a:lnSpc>
              <a:spcBef>
                <a:spcPts val="400"/>
              </a:spcBef>
              <a:buSzTx/>
              <a:buNone/>
              <a:defRPr sz="1800"/>
            </a:pPr>
            <a:r>
              <a:rPr sz="1700"/>
              <a:t>		The second skill of importance to employers is a </a:t>
            </a:r>
            <a:r>
              <a:rPr sz="1700">
                <a:solidFill>
                  <a:srgbClr val="215968"/>
                </a:solidFill>
              </a:rPr>
              <a:t>potential employee’s ability to solve problems</a:t>
            </a:r>
            <a:r>
              <a:rPr sz="1700"/>
              <a:t>.  In order for companies to maintain competitiveness in a global market, they must hire workers who are able to understand and deal  with difficult questions, identify problems and select the best solution.    Employees who are able to think differently about innovation and services will be highly sought by American companies, according to Randy Steinhoff of Quest Diagnostics.  </a:t>
            </a:r>
            <a:r>
              <a:rPr sz="1700">
                <a:solidFill>
                  <a:srgbClr val="F79646"/>
                </a:solidFill>
              </a:rPr>
              <a:t>(Schramm, 2006)</a:t>
            </a:r>
            <a:endParaRPr sz="2900"/>
          </a:p>
          <a:p>
            <a:pPr lvl="0">
              <a:lnSpc>
                <a:spcPct val="64000"/>
              </a:lnSpc>
              <a:spcBef>
                <a:spcPts val="400"/>
              </a:spcBef>
              <a:buSzTx/>
              <a:buNone/>
              <a:defRPr sz="1800"/>
            </a:pPr>
            <a:r>
              <a:rPr sz="1700"/>
              <a:t>		Finally, employers are looking for employees who have </a:t>
            </a:r>
            <a:r>
              <a:rPr sz="1700">
                <a:solidFill>
                  <a:srgbClr val="00B050"/>
                </a:solidFill>
              </a:rPr>
              <a:t>potential leadership</a:t>
            </a:r>
            <a:r>
              <a:rPr sz="1700"/>
              <a:t>.  They want workers who are able to influence, supervise, direct and motivate others to achieve an objective.</a:t>
            </a:r>
            <a:endParaRPr sz="2900"/>
          </a:p>
          <a:p>
            <a:pPr lvl="0">
              <a:lnSpc>
                <a:spcPct val="64000"/>
              </a:lnSpc>
              <a:spcBef>
                <a:spcPts val="400"/>
              </a:spcBef>
              <a:buSzTx/>
              <a:buNone/>
              <a:defRPr sz="1800"/>
            </a:pPr>
            <a:r>
              <a:rPr sz="1700"/>
              <a:t>		Employers are interested in applicants who are able to </a:t>
            </a:r>
            <a:r>
              <a:rPr sz="1700">
                <a:solidFill>
                  <a:srgbClr val="7030A0"/>
                </a:solidFill>
              </a:rPr>
              <a:t>work with other people</a:t>
            </a:r>
            <a:r>
              <a:rPr sz="1700"/>
              <a:t>.  They also want employees who have </a:t>
            </a:r>
            <a:r>
              <a:rPr sz="1700">
                <a:solidFill>
                  <a:srgbClr val="215968"/>
                </a:solidFill>
              </a:rPr>
              <a:t>strong critical thinking skills </a:t>
            </a:r>
            <a:r>
              <a:rPr sz="1700"/>
              <a:t>and </a:t>
            </a:r>
            <a:r>
              <a:rPr sz="1700">
                <a:solidFill>
                  <a:srgbClr val="00B050"/>
                </a:solidFill>
              </a:rPr>
              <a:t>leadership potential</a:t>
            </a:r>
            <a:r>
              <a:rPr sz="1700"/>
              <a:t>. Candidates who have these skills will find themselves highly in demand in the workforce.</a:t>
            </a:r>
            <a:endParaRPr sz="2900"/>
          </a:p>
          <a:p>
            <a:pPr lvl="0">
              <a:lnSpc>
                <a:spcPct val="64000"/>
              </a:lnSpc>
              <a:spcBef>
                <a:spcPts val="100"/>
              </a:spcBef>
              <a:buSzTx/>
              <a:buNone/>
              <a:defRPr sz="1800"/>
            </a:pPr>
            <a:r>
              <a:rPr sz="800"/>
              <a:t>		</a:t>
            </a:r>
            <a:endParaRPr sz="2900"/>
          </a:p>
          <a:p>
            <a:pPr lvl="0">
              <a:lnSpc>
                <a:spcPct val="64000"/>
              </a:lnSpc>
              <a:spcBef>
                <a:spcPts val="200"/>
              </a:spcBef>
              <a:buSzTx/>
              <a:buNone/>
              <a:defRPr sz="1800"/>
            </a:pPr>
            <a:r>
              <a:rPr sz="1200"/>
              <a:t>		</a:t>
            </a:r>
          </a:p>
        </p:txBody>
      </p:sp>
      <p:sp>
        <p:nvSpPr>
          <p:cNvPr id="111" name="Shape 111"/>
          <p:cNvSpPr/>
          <p:nvPr/>
        </p:nvSpPr>
        <p:spPr>
          <a:xfrm>
            <a:off x="6629400" y="838199"/>
            <a:ext cx="19050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0000"/>
                </a:solidFill>
              </a:defRPr>
            </a:lvl1pPr>
          </a:lstStyle>
          <a:p>
            <a:pPr lvl="0">
              <a:defRPr>
                <a:solidFill>
                  <a:srgbClr val="000000"/>
                </a:solidFill>
              </a:defRPr>
            </a:pPr>
            <a:r>
              <a:rPr>
                <a:solidFill>
                  <a:srgbClr val="FF0000"/>
                </a:solidFill>
              </a:rPr>
              <a:t>Thesis Statement</a:t>
            </a:r>
          </a:p>
        </p:txBody>
      </p:sp>
      <p:sp>
        <p:nvSpPr>
          <p:cNvPr id="112" name="Shape 112"/>
          <p:cNvSpPr/>
          <p:nvPr/>
        </p:nvSpPr>
        <p:spPr>
          <a:xfrm flipV="1">
            <a:off x="4267200" y="1066799"/>
            <a:ext cx="2590801" cy="1371601"/>
          </a:xfrm>
          <a:prstGeom prst="line">
            <a:avLst/>
          </a:prstGeom>
          <a:ln>
            <a:solidFill>
              <a:srgbClr val="FF0000"/>
            </a:solidFill>
            <a:tailEnd type="triangle"/>
          </a:ln>
        </p:spPr>
        <p:txBody>
          <a:bodyPr lIns="0" tIns="0" rIns="0" bIns="0"/>
          <a:lstStyle/>
          <a:p>
            <a:pPr lvl="0" defTabSz="457200">
              <a:defRPr sz="1200">
                <a:latin typeface="+mn-lt"/>
                <a:ea typeface="+mn-ea"/>
                <a:cs typeface="+mn-cs"/>
                <a:sym typeface="Helvetica"/>
              </a:defRPr>
            </a:pPr>
          </a:p>
        </p:txBody>
      </p:sp>
      <p:sp>
        <p:nvSpPr>
          <p:cNvPr id="113" name="Shape 113"/>
          <p:cNvSpPr/>
          <p:nvPr/>
        </p:nvSpPr>
        <p:spPr>
          <a:xfrm>
            <a:off x="5029199" y="6248399"/>
            <a:ext cx="308308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In text citation in APA format</a:t>
            </a:r>
          </a:p>
        </p:txBody>
      </p:sp>
      <p:sp>
        <p:nvSpPr>
          <p:cNvPr id="114" name="Shape 114"/>
          <p:cNvSpPr/>
          <p:nvPr/>
        </p:nvSpPr>
        <p:spPr>
          <a:xfrm>
            <a:off x="1904999" y="4267200"/>
            <a:ext cx="3886202" cy="1981201"/>
          </a:xfrm>
          <a:prstGeom prst="line">
            <a:avLst/>
          </a:prstGeom>
          <a:ln>
            <a:solidFill>
              <a:srgbClr val="E46C0A"/>
            </a:solidFill>
            <a:tailEnd type="triangle"/>
          </a:ln>
        </p:spPr>
        <p:txBody>
          <a:bodyPr lIns="0" tIns="0" rIns="0" bIns="0"/>
          <a:lstStyle/>
          <a:p>
            <a:pPr lvl="0" defTabSz="457200">
              <a:defRPr sz="1200">
                <a:latin typeface="+mn-lt"/>
                <a:ea typeface="+mn-ea"/>
                <a:cs typeface="+mn-cs"/>
                <a:sym typeface="Helvetica"/>
              </a:defRPr>
            </a:pPr>
          </a:p>
        </p:txBody>
      </p:sp>
      <p:sp>
        <p:nvSpPr>
          <p:cNvPr id="115" name="Shape 115"/>
          <p:cNvSpPr/>
          <p:nvPr/>
        </p:nvSpPr>
        <p:spPr>
          <a:xfrm flipH="1" flipV="1">
            <a:off x="1828799" y="1142999"/>
            <a:ext cx="5943601" cy="838201"/>
          </a:xfrm>
          <a:prstGeom prst="line">
            <a:avLst/>
          </a:prstGeom>
          <a:ln>
            <a:solidFill>
              <a:srgbClr val="7030A0"/>
            </a:solidFill>
            <a:tailEnd type="triangle"/>
          </a:ln>
        </p:spPr>
        <p:txBody>
          <a:bodyPr lIns="0" tIns="0" rIns="0" bIns="0"/>
          <a:lstStyle/>
          <a:p>
            <a:pPr lvl="0" defTabSz="457200">
              <a:defRPr sz="1200">
                <a:latin typeface="+mn-lt"/>
                <a:ea typeface="+mn-ea"/>
                <a:cs typeface="+mn-cs"/>
                <a:sym typeface="Helvetica"/>
              </a:defRPr>
            </a:pPr>
          </a:p>
        </p:txBody>
      </p:sp>
      <p:sp>
        <p:nvSpPr>
          <p:cNvPr id="116" name="Shape 116"/>
          <p:cNvSpPr/>
          <p:nvPr/>
        </p:nvSpPr>
        <p:spPr>
          <a:xfrm>
            <a:off x="1219200" y="838199"/>
            <a:ext cx="95176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7030A0"/>
                </a:solidFill>
              </a:defRPr>
            </a:lvl1pPr>
          </a:lstStyle>
          <a:p>
            <a:pPr lvl="0">
              <a:defRPr>
                <a:solidFill>
                  <a:srgbClr val="000000"/>
                </a:solidFill>
              </a:defRPr>
            </a:pPr>
            <a:r>
              <a:rPr>
                <a:solidFill>
                  <a:srgbClr val="7030A0"/>
                </a:solidFill>
              </a:rPr>
              <a:t>Idea #1</a:t>
            </a:r>
          </a:p>
        </p:txBody>
      </p:sp>
      <p:sp>
        <p:nvSpPr>
          <p:cNvPr id="117" name="Shape 117"/>
          <p:cNvSpPr/>
          <p:nvPr/>
        </p:nvSpPr>
        <p:spPr>
          <a:xfrm>
            <a:off x="7543800" y="2209799"/>
            <a:ext cx="1143001" cy="381002"/>
          </a:xfrm>
          <a:prstGeom prst="line">
            <a:avLst/>
          </a:prstGeom>
          <a:ln>
            <a:solidFill>
              <a:srgbClr val="4A7EBB"/>
            </a:solidFill>
            <a:tailEnd type="triangle"/>
          </a:ln>
        </p:spPr>
        <p:txBody>
          <a:bodyPr lIns="0" tIns="0" rIns="0" bIns="0"/>
          <a:lstStyle/>
          <a:p>
            <a:pPr lvl="0" defTabSz="457200">
              <a:defRPr sz="1200">
                <a:latin typeface="+mn-lt"/>
                <a:ea typeface="+mn-ea"/>
                <a:cs typeface="+mn-cs"/>
                <a:sym typeface="Helvetica"/>
              </a:defRPr>
            </a:pPr>
          </a:p>
        </p:txBody>
      </p:sp>
      <p:sp>
        <p:nvSpPr>
          <p:cNvPr id="118" name="Shape 118"/>
          <p:cNvSpPr/>
          <p:nvPr/>
        </p:nvSpPr>
        <p:spPr>
          <a:xfrm>
            <a:off x="8610600" y="2362200"/>
            <a:ext cx="608779"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a:solidFill>
                  <a:srgbClr val="00B050"/>
                </a:solidFill>
              </a:rPr>
              <a:t>Idea</a:t>
            </a:r>
            <a:endParaRPr>
              <a:solidFill>
                <a:srgbClr val="00B050"/>
              </a:solidFill>
            </a:endParaRPr>
          </a:p>
          <a:p>
            <a:pPr lvl="0"/>
            <a:r>
              <a:rPr>
                <a:solidFill>
                  <a:srgbClr val="00B050"/>
                </a:solidFill>
              </a:rPr>
              <a:t>#3</a:t>
            </a:r>
          </a:p>
        </p:txBody>
      </p:sp>
      <p:sp>
        <p:nvSpPr>
          <p:cNvPr id="119" name="Shape 119"/>
          <p:cNvSpPr/>
          <p:nvPr/>
        </p:nvSpPr>
        <p:spPr>
          <a:xfrm flipH="1">
            <a:off x="609599" y="2133599"/>
            <a:ext cx="4191001" cy="457202"/>
          </a:xfrm>
          <a:prstGeom prst="line">
            <a:avLst/>
          </a:prstGeom>
          <a:ln>
            <a:solidFill>
              <a:srgbClr val="4A7EBB"/>
            </a:solidFill>
            <a:tailEnd type="triangle"/>
          </a:ln>
        </p:spPr>
        <p:txBody>
          <a:bodyPr lIns="0" tIns="0" rIns="0" bIns="0"/>
          <a:lstStyle/>
          <a:p>
            <a:pPr lvl="0" defTabSz="457200">
              <a:defRPr sz="1200">
                <a:latin typeface="+mn-lt"/>
                <a:ea typeface="+mn-ea"/>
                <a:cs typeface="+mn-cs"/>
                <a:sym typeface="Helvetica"/>
              </a:defRPr>
            </a:pPr>
          </a:p>
        </p:txBody>
      </p:sp>
      <p:sp>
        <p:nvSpPr>
          <p:cNvPr id="120" name="Shape 120"/>
          <p:cNvSpPr/>
          <p:nvPr/>
        </p:nvSpPr>
        <p:spPr>
          <a:xfrm>
            <a:off x="228600" y="2133600"/>
            <a:ext cx="590226"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solidFill>
                  <a:srgbClr val="376092"/>
                </a:solidFill>
              </a:rPr>
              <a:t>Idea</a:t>
            </a:r>
            <a:endParaRPr>
              <a:solidFill>
                <a:srgbClr val="376092"/>
              </a:solidFill>
            </a:endParaRPr>
          </a:p>
          <a:p>
            <a:pPr lvl="0"/>
            <a:r>
              <a:rPr>
                <a:solidFill>
                  <a:srgbClr val="376092"/>
                </a:solidFill>
              </a:rPr>
              <a:t>#2</a:t>
            </a:r>
          </a:p>
        </p:txBody>
      </p:sp>
      <p:sp>
        <p:nvSpPr>
          <p:cNvPr id="121" name="Shape 121"/>
          <p:cNvSpPr/>
          <p:nvPr/>
        </p:nvSpPr>
        <p:spPr>
          <a:xfrm>
            <a:off x="1600200" y="1066799"/>
            <a:ext cx="1676401" cy="1676402"/>
          </a:xfrm>
          <a:prstGeom prst="line">
            <a:avLst/>
          </a:prstGeom>
          <a:ln>
            <a:solidFill>
              <a:srgbClr val="7030A0"/>
            </a:solidFill>
            <a:tailEnd type="triangle"/>
          </a:ln>
        </p:spPr>
        <p:txBody>
          <a:bodyPr lIns="0" tIns="0" rIns="0" bIns="0"/>
          <a:lstStyle/>
          <a:p>
            <a:pPr lvl="0" defTabSz="457200">
              <a:defRPr sz="1200">
                <a:latin typeface="+mn-lt"/>
                <a:ea typeface="+mn-ea"/>
                <a:cs typeface="+mn-cs"/>
                <a:sym typeface="Helvetica"/>
              </a:defRPr>
            </a:pPr>
          </a:p>
        </p:txBody>
      </p:sp>
      <p:sp>
        <p:nvSpPr>
          <p:cNvPr id="122" name="Shape 122"/>
          <p:cNvSpPr/>
          <p:nvPr/>
        </p:nvSpPr>
        <p:spPr>
          <a:xfrm>
            <a:off x="533400" y="2667000"/>
            <a:ext cx="762001" cy="762001"/>
          </a:xfrm>
          <a:prstGeom prst="line">
            <a:avLst/>
          </a:prstGeom>
          <a:ln>
            <a:solidFill>
              <a:srgbClr val="4A7EBB"/>
            </a:solidFill>
            <a:tailEnd type="triangle"/>
          </a:ln>
        </p:spPr>
        <p:txBody>
          <a:bodyPr lIns="0" tIns="0" rIns="0" bIns="0"/>
          <a:lstStyle/>
          <a:p>
            <a:pPr lvl="0" defTabSz="457200">
              <a:defRPr sz="1200">
                <a:latin typeface="+mn-lt"/>
                <a:ea typeface="+mn-ea"/>
                <a:cs typeface="+mn-cs"/>
                <a:sym typeface="Helvetica"/>
              </a:defRPr>
            </a:pPr>
          </a:p>
        </p:txBody>
      </p:sp>
      <p:sp>
        <p:nvSpPr>
          <p:cNvPr id="123" name="Shape 123"/>
          <p:cNvSpPr/>
          <p:nvPr/>
        </p:nvSpPr>
        <p:spPr>
          <a:xfrm flipV="1">
            <a:off x="7620000" y="2819400"/>
            <a:ext cx="990601" cy="1810435"/>
          </a:xfrm>
          <a:prstGeom prst="line">
            <a:avLst/>
          </a:prstGeom>
          <a:ln>
            <a:solidFill>
              <a:srgbClr val="00B050"/>
            </a:solidFill>
            <a:tailEnd type="triangle"/>
          </a:ln>
        </p:spPr>
        <p:txBody>
          <a:bodyPr lIns="0" tIns="0" rIns="0" bIns="0"/>
          <a:lstStyle/>
          <a:p>
            <a:pPr lvl="0" defTabSz="457200">
              <a:defRPr sz="1200">
                <a:latin typeface="+mn-lt"/>
                <a:ea typeface="+mn-ea"/>
                <a:cs typeface="+mn-cs"/>
                <a:sym typeface="Helvetica"/>
              </a:defRPr>
            </a:pPr>
          </a:p>
        </p:txBody>
      </p:sp>
      <p:sp>
        <p:nvSpPr>
          <p:cNvPr id="124" name="Shape 124"/>
          <p:cNvSpPr/>
          <p:nvPr/>
        </p:nvSpPr>
        <p:spPr>
          <a:xfrm flipH="1" flipV="1">
            <a:off x="1523999" y="1142999"/>
            <a:ext cx="5562601" cy="4114802"/>
          </a:xfrm>
          <a:prstGeom prst="line">
            <a:avLst/>
          </a:prstGeom>
          <a:ln>
            <a:solidFill>
              <a:srgbClr val="7030A0"/>
            </a:solidFill>
            <a:tailEnd type="triangle"/>
          </a:ln>
        </p:spPr>
        <p:txBody>
          <a:bodyPr lIns="0" tIns="0" rIns="0" bIns="0"/>
          <a:lstStyle/>
          <a:p>
            <a:pPr lvl="0" defTabSz="457200">
              <a:defRPr sz="1200">
                <a:latin typeface="+mn-lt"/>
                <a:ea typeface="+mn-ea"/>
                <a:cs typeface="+mn-cs"/>
                <a:sym typeface="Helvetica"/>
              </a:defRPr>
            </a:pPr>
          </a:p>
        </p:txBody>
      </p:sp>
      <p:sp>
        <p:nvSpPr>
          <p:cNvPr id="125" name="Shape 125"/>
          <p:cNvSpPr/>
          <p:nvPr/>
        </p:nvSpPr>
        <p:spPr>
          <a:xfrm flipV="1">
            <a:off x="1752600" y="2895600"/>
            <a:ext cx="6858001" cy="2724835"/>
          </a:xfrm>
          <a:prstGeom prst="line">
            <a:avLst/>
          </a:prstGeom>
          <a:ln>
            <a:solidFill>
              <a:srgbClr val="00B050"/>
            </a:solidFill>
            <a:tailEnd type="triangle"/>
          </a:ln>
        </p:spPr>
        <p:txBody>
          <a:bodyPr lIns="0" tIns="0" rIns="0" bIns="0"/>
          <a:lstStyle/>
          <a:p>
            <a:pPr lvl="0" defTabSz="457200">
              <a:defRPr sz="1200">
                <a:latin typeface="+mn-lt"/>
                <a:ea typeface="+mn-ea"/>
                <a:cs typeface="+mn-cs"/>
                <a:sym typeface="Helvetica"/>
              </a:defRPr>
            </a:pPr>
          </a:p>
        </p:txBody>
      </p:sp>
      <p:sp>
        <p:nvSpPr>
          <p:cNvPr id="126" name="Shape 126"/>
          <p:cNvSpPr/>
          <p:nvPr/>
        </p:nvSpPr>
        <p:spPr>
          <a:xfrm flipH="1" flipV="1">
            <a:off x="457199" y="2514599"/>
            <a:ext cx="5410201" cy="2819401"/>
          </a:xfrm>
          <a:prstGeom prst="line">
            <a:avLst/>
          </a:prstGeom>
          <a:ln>
            <a:solidFill>
              <a:srgbClr val="4A7EBB"/>
            </a:solidFill>
            <a:tailEnd type="triangle"/>
          </a:ln>
        </p:spPr>
        <p:txBody>
          <a:bodyPr lIns="0" tIns="0" rIns="0" bIns="0"/>
          <a:lstStyle/>
          <a:p>
            <a:pPr lvl="0" defTabSz="457200">
              <a:defRPr sz="1200">
                <a:latin typeface="+mn-lt"/>
                <a:ea typeface="+mn-ea"/>
                <a:cs typeface="+mn-cs"/>
                <a:sym typeface="Helvetica"/>
              </a:defRPr>
            </a:pP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457200" y="274638"/>
            <a:ext cx="8229600" cy="1143001"/>
          </a:xfrm>
          <a:prstGeom prst="rect">
            <a:avLst/>
          </a:prstGeom>
        </p:spPr>
        <p:txBody>
          <a:bodyPr/>
          <a:lstStyle/>
          <a:p>
            <a:pPr lvl="0">
              <a:defRPr sz="1800"/>
            </a:pPr>
            <a:r>
              <a:rPr sz="4400"/>
              <a:t>References </a:t>
            </a:r>
            <a:r>
              <a:rPr sz="3600"/>
              <a:t>(APA format)</a:t>
            </a:r>
          </a:p>
        </p:txBody>
      </p:sp>
      <p:sp>
        <p:nvSpPr>
          <p:cNvPr id="129" name="Shape 129"/>
          <p:cNvSpPr/>
          <p:nvPr>
            <p:ph type="body" idx="1"/>
          </p:nvPr>
        </p:nvSpPr>
        <p:spPr>
          <a:xfrm>
            <a:off x="457200" y="1600200"/>
            <a:ext cx="8229600" cy="4525963"/>
          </a:xfrm>
          <a:prstGeom prst="rect">
            <a:avLst/>
          </a:prstGeom>
        </p:spPr>
        <p:txBody>
          <a:bodyPr/>
          <a:lstStyle/>
          <a:p>
            <a:pPr lvl="0">
              <a:buSzTx/>
              <a:buNone/>
              <a:defRPr sz="1800"/>
            </a:pPr>
            <a:r>
              <a:rPr sz="3200"/>
              <a:t>  Schramm, J.J. (2006).  Desirable Attributes of Employees. Houston Chronicle, p.A24.</a:t>
            </a:r>
            <a:endParaRPr sz="3200"/>
          </a:p>
          <a:p>
            <a:pPr lvl="0">
              <a:buSzTx/>
              <a:buNone/>
              <a:defRPr sz="1800"/>
            </a:pPr>
            <a:r>
              <a:rPr sz="3200"/>
              <a:t>    Retrieved January 31, 2009 from online DNEW database.</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457200" y="274638"/>
            <a:ext cx="8229600" cy="1143001"/>
          </a:xfrm>
          <a:prstGeom prst="rect">
            <a:avLst/>
          </a:prstGeom>
        </p:spPr>
        <p:txBody>
          <a:bodyPr/>
          <a:lstStyle/>
          <a:p>
            <a:pPr lvl="0">
              <a:defRPr sz="1800"/>
            </a:pPr>
            <a:r>
              <a:rPr sz="4400"/>
              <a:t>Strategy Instruction</a:t>
            </a:r>
          </a:p>
        </p:txBody>
      </p:sp>
      <p:sp>
        <p:nvSpPr>
          <p:cNvPr id="132" name="Shape 132"/>
          <p:cNvSpPr/>
          <p:nvPr>
            <p:ph type="body" idx="1"/>
          </p:nvPr>
        </p:nvSpPr>
        <p:spPr>
          <a:xfrm>
            <a:off x="533400" y="1524000"/>
            <a:ext cx="8610600" cy="5334000"/>
          </a:xfrm>
          <a:prstGeom prst="rect">
            <a:avLst/>
          </a:prstGeom>
        </p:spPr>
        <p:txBody>
          <a:bodyPr/>
          <a:lstStyle/>
          <a:p>
            <a:pPr lvl="0" marL="336042" indent="-336042" defTabSz="896111">
              <a:spcBef>
                <a:spcPts val="600"/>
              </a:spcBef>
              <a:buSzTx/>
              <a:buNone/>
              <a:defRPr sz="1800"/>
            </a:pPr>
            <a:r>
              <a:rPr sz="2744">
                <a:solidFill>
                  <a:srgbClr val="0000FF"/>
                </a:solidFill>
                <a:effectLst>
                  <a:outerShdw sx="100000" sy="100000" kx="0" ky="0" algn="b" rotWithShape="0" blurRad="37338" dist="37338" dir="2700000">
                    <a:srgbClr val="C0C0C0"/>
                  </a:outerShdw>
                </a:effectLst>
              </a:rPr>
              <a:t>POWER</a:t>
            </a:r>
            <a:r>
              <a:rPr sz="2744"/>
              <a:t> Writing Strategy</a:t>
            </a:r>
            <a:endParaRPr sz="2744"/>
          </a:p>
          <a:p>
            <a:pPr lvl="0" marL="336042" indent="-336042" defTabSz="896111">
              <a:buSzTx/>
              <a:buNone/>
              <a:defRPr sz="1800"/>
            </a:pPr>
            <a:endParaRPr sz="490"/>
          </a:p>
          <a:p>
            <a:pPr lvl="0" marL="294036" indent="-294036" defTabSz="896111">
              <a:spcBef>
                <a:spcPts val="600"/>
              </a:spcBef>
              <a:buClr>
                <a:srgbClr val="0000FF"/>
              </a:buClr>
              <a:defRPr sz="1800"/>
            </a:pPr>
            <a:r>
              <a:rPr sz="2744" u="sng">
                <a:solidFill>
                  <a:srgbClr val="0000FF"/>
                </a:solidFill>
                <a:effectLst>
                  <a:outerShdw sx="100000" sy="100000" kx="0" ky="0" algn="b" rotWithShape="0" blurRad="37338" dist="37338" dir="2700000">
                    <a:srgbClr val="C0C0C0"/>
                  </a:outerShdw>
                </a:effectLst>
              </a:rPr>
              <a:t>Plan</a:t>
            </a:r>
            <a:r>
              <a:rPr sz="1960"/>
              <a:t> -- Predict who will read this.   List the title, main ideas, and details.</a:t>
            </a:r>
            <a:endParaRPr sz="1960"/>
          </a:p>
          <a:p>
            <a:pPr lvl="0" marL="294036" indent="-294036" defTabSz="896111">
              <a:spcBef>
                <a:spcPts val="600"/>
              </a:spcBef>
              <a:buClr>
                <a:srgbClr val="0000FF"/>
              </a:buClr>
              <a:defRPr sz="1800"/>
            </a:pPr>
            <a:r>
              <a:rPr sz="2744" u="sng">
                <a:solidFill>
                  <a:srgbClr val="0000FF"/>
                </a:solidFill>
              </a:rPr>
              <a:t>Organize</a:t>
            </a:r>
            <a:r>
              <a:rPr sz="1960" u="sng">
                <a:solidFill>
                  <a:srgbClr val="0000FF"/>
                </a:solidFill>
              </a:rPr>
              <a:t>-</a:t>
            </a:r>
            <a:r>
              <a:rPr sz="1960"/>
              <a:t>- Decide which main idea to write about first, second, etc. &amp; note order.   For each main idea, note the order for presenting the details.   Make sure the orders are logical.</a:t>
            </a:r>
            <a:endParaRPr sz="1960"/>
          </a:p>
          <a:p>
            <a:pPr lvl="0" marL="294036" indent="-294036" defTabSz="896111">
              <a:spcBef>
                <a:spcPts val="600"/>
              </a:spcBef>
              <a:buClr>
                <a:srgbClr val="0000FF"/>
              </a:buClr>
              <a:defRPr sz="1800"/>
            </a:pPr>
            <a:r>
              <a:rPr sz="2744" u="sng">
                <a:solidFill>
                  <a:srgbClr val="0000FF"/>
                </a:solidFill>
                <a:effectLst>
                  <a:outerShdw sx="100000" sy="100000" kx="0" ky="0" algn="b" rotWithShape="0" blurRad="37338" dist="37338" dir="2700000">
                    <a:srgbClr val="C0C0C0"/>
                  </a:outerShdw>
                </a:effectLst>
              </a:rPr>
              <a:t>Write</a:t>
            </a:r>
            <a:r>
              <a:rPr sz="1960"/>
              <a:t> -- Introduce the topic and main ideas in the first paragraph. Use cues to signal ideas. Write about each main idea in the following paragraphs: explain with details. </a:t>
            </a:r>
            <a:endParaRPr sz="1960"/>
          </a:p>
          <a:p>
            <a:pPr lvl="0" marL="294036" indent="-294036" defTabSz="896111">
              <a:spcBef>
                <a:spcPts val="600"/>
              </a:spcBef>
              <a:buClr>
                <a:srgbClr val="0000FF"/>
              </a:buClr>
              <a:defRPr sz="1800"/>
            </a:pPr>
            <a:r>
              <a:rPr sz="2744" u="sng">
                <a:solidFill>
                  <a:srgbClr val="0000FF"/>
                </a:solidFill>
                <a:effectLst>
                  <a:outerShdw sx="100000" sy="100000" kx="0" ky="0" algn="b" rotWithShape="0" blurRad="37338" dist="37338" dir="2700000">
                    <a:srgbClr val="C0C0C0"/>
                  </a:outerShdw>
                </a:effectLst>
              </a:rPr>
              <a:t>Edit</a:t>
            </a:r>
            <a:r>
              <a:rPr sz="1960">
                <a:effectLst>
                  <a:outerShdw sx="100000" sy="100000" kx="0" ky="0" algn="b" rotWithShape="0" blurRad="37338" dist="37338" dir="2700000">
                    <a:srgbClr val="C0C0C0"/>
                  </a:outerShdw>
                </a:effectLst>
              </a:rPr>
              <a:t> -- </a:t>
            </a:r>
            <a:r>
              <a:rPr sz="1960"/>
              <a:t>Read if out loud to someone. Conference with a peer for feedback. Check to see if each sentence makes sense and if it's complete.  Check for spelling and punctuation errors.</a:t>
            </a:r>
            <a:br>
              <a:rPr sz="1960"/>
            </a:br>
            <a:r>
              <a:rPr sz="2744" u="sng">
                <a:solidFill>
                  <a:srgbClr val="0000FF"/>
                </a:solidFill>
                <a:effectLst>
                  <a:outerShdw sx="100000" sy="100000" kx="0" ky="0" algn="b" rotWithShape="0" blurRad="37338" dist="37338" dir="2700000">
                    <a:srgbClr val="C0C0C0"/>
                  </a:outerShdw>
                </a:effectLst>
              </a:rPr>
              <a:t>Revise</a:t>
            </a:r>
            <a:r>
              <a:rPr sz="2352"/>
              <a:t> </a:t>
            </a:r>
            <a:r>
              <a:rPr sz="1960"/>
              <a:t>--</a:t>
            </a:r>
            <a:r>
              <a:rPr sz="2352"/>
              <a:t> </a:t>
            </a:r>
            <a:r>
              <a:rPr sz="1960"/>
              <a:t>Copy your paper over neatly. Check to see if the overall paper makes sense.  Check once again for errors.</a:t>
            </a:r>
          </a:p>
        </p:txBody>
      </p:sp>
    </p:spTree>
  </p:cSld>
  <p:clrMapOvr>
    <a:masterClrMapping/>
  </p:clrMapOvr>
  <p:transition spd="med" advClick="1">
    <p:newsflash/>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xfrm>
            <a:off x="457200" y="274638"/>
            <a:ext cx="8229600" cy="1143001"/>
          </a:xfrm>
          <a:prstGeom prst="rect">
            <a:avLst/>
          </a:prstGeom>
        </p:spPr>
        <p:txBody>
          <a:bodyPr/>
          <a:lstStyle/>
          <a:p>
            <a:pPr lvl="0">
              <a:defRPr sz="1800"/>
            </a:pPr>
            <a:r>
              <a:rPr sz="4400"/>
              <a:t>                           </a:t>
            </a:r>
          </a:p>
        </p:txBody>
      </p:sp>
      <p:sp>
        <p:nvSpPr>
          <p:cNvPr id="137" name="Shape 137"/>
          <p:cNvSpPr/>
          <p:nvPr>
            <p:ph type="body" idx="1"/>
          </p:nvPr>
        </p:nvSpPr>
        <p:spPr>
          <a:xfrm>
            <a:off x="457199" y="228600"/>
            <a:ext cx="8421690" cy="6400800"/>
          </a:xfrm>
          <a:prstGeom prst="rect">
            <a:avLst/>
          </a:prstGeom>
        </p:spPr>
        <p:txBody>
          <a:bodyPr/>
          <a:lstStyle/>
          <a:p>
            <a:pPr lvl="0" algn="ctr">
              <a:buSzTx/>
              <a:buNone/>
              <a:defRPr sz="1800"/>
            </a:pPr>
            <a:endParaRPr sz="3200">
              <a:solidFill>
                <a:srgbClr val="0000FF"/>
              </a:solidFill>
            </a:endParaRPr>
          </a:p>
          <a:p>
            <a:pPr lvl="0" algn="ctr">
              <a:buSzTx/>
              <a:buNone/>
              <a:defRPr sz="1800"/>
            </a:pPr>
            <a:r>
              <a:rPr sz="3200">
                <a:solidFill>
                  <a:srgbClr val="0000FF"/>
                </a:solidFill>
              </a:rPr>
              <a:t>Sports</a:t>
            </a:r>
            <a:endParaRPr sz="3200">
              <a:solidFill>
                <a:srgbClr val="0000FF"/>
              </a:solidFill>
            </a:endParaRPr>
          </a:p>
          <a:p>
            <a:pPr lvl="0">
              <a:spcBef>
                <a:spcPts val="400"/>
              </a:spcBef>
              <a:buSzTx/>
              <a:buNone/>
              <a:defRPr sz="1800"/>
            </a:pPr>
            <a:r>
              <a:rPr>
                <a:solidFill>
                  <a:srgbClr val="254061"/>
                </a:solidFill>
              </a:rPr>
              <a:t>Pro    amateur    watching     playing     indoor    outdoor    good exercise</a:t>
            </a:r>
            <a:endParaRPr>
              <a:solidFill>
                <a:srgbClr val="254061"/>
              </a:solidFill>
            </a:endParaRPr>
          </a:p>
          <a:p>
            <a:pPr lvl="0" algn="ctr">
              <a:spcBef>
                <a:spcPts val="500"/>
              </a:spcBef>
              <a:buSzTx/>
              <a:buNone/>
              <a:defRPr sz="1800"/>
            </a:pPr>
            <a:r>
              <a:rPr sz="2400">
                <a:solidFill>
                  <a:srgbClr val="0000FF"/>
                </a:solidFill>
              </a:rPr>
              <a:t>Playing Sports</a:t>
            </a:r>
            <a:endParaRPr sz="2400">
              <a:solidFill>
                <a:srgbClr val="0000FF"/>
              </a:solidFill>
            </a:endParaRPr>
          </a:p>
          <a:p>
            <a:pPr lvl="0">
              <a:spcBef>
                <a:spcPts val="400"/>
              </a:spcBef>
              <a:buSzTx/>
              <a:buNone/>
              <a:defRPr sz="1800"/>
            </a:pPr>
            <a:r>
              <a:rPr>
                <a:solidFill>
                  <a:srgbClr val="254061"/>
                </a:solidFill>
              </a:rPr>
              <a:t>Tennis    baseball     basketball   track/field     swimming    golf     soccer</a:t>
            </a:r>
            <a:endParaRPr>
              <a:solidFill>
                <a:srgbClr val="254061"/>
              </a:solidFill>
            </a:endParaRPr>
          </a:p>
          <a:p>
            <a:pPr lvl="0" algn="ctr">
              <a:spcBef>
                <a:spcPts val="500"/>
              </a:spcBef>
              <a:buSzTx/>
              <a:buNone/>
              <a:defRPr sz="1800"/>
            </a:pPr>
            <a:r>
              <a:rPr sz="2400">
                <a:solidFill>
                  <a:srgbClr val="0000FF"/>
                </a:solidFill>
              </a:rPr>
              <a:t>Tennis</a:t>
            </a:r>
            <a:endParaRPr sz="2400">
              <a:solidFill>
                <a:srgbClr val="0000FF"/>
              </a:solidFill>
            </a:endParaRPr>
          </a:p>
          <a:p>
            <a:pPr lvl="0">
              <a:spcBef>
                <a:spcPts val="400"/>
              </a:spcBef>
              <a:buSzTx/>
              <a:buNone/>
              <a:defRPr sz="1800"/>
            </a:pPr>
            <a:r>
              <a:rPr>
                <a:solidFill>
                  <a:srgbClr val="254061"/>
                </a:solidFill>
              </a:rPr>
              <a:t>Scoring    doubles     indoor/outdoor      equipment    benefits   surfaces</a:t>
            </a:r>
            <a:endParaRPr>
              <a:solidFill>
                <a:srgbClr val="254061"/>
              </a:solidFill>
            </a:endParaRPr>
          </a:p>
          <a:p>
            <a:pPr lvl="0" algn="ctr">
              <a:spcBef>
                <a:spcPts val="500"/>
              </a:spcBef>
              <a:buSzTx/>
              <a:buNone/>
              <a:defRPr sz="1800"/>
            </a:pPr>
            <a:r>
              <a:rPr sz="2400">
                <a:solidFill>
                  <a:srgbClr val="0000FF"/>
                </a:solidFill>
              </a:rPr>
              <a:t>Tennis Equipment</a:t>
            </a:r>
            <a:endParaRPr sz="2400">
              <a:solidFill>
                <a:srgbClr val="0000FF"/>
              </a:solidFill>
            </a:endParaRPr>
          </a:p>
          <a:p>
            <a:pPr lvl="0">
              <a:spcBef>
                <a:spcPts val="400"/>
              </a:spcBef>
              <a:buSzTx/>
              <a:buNone/>
              <a:defRPr sz="1800"/>
            </a:pPr>
            <a:r>
              <a:rPr>
                <a:solidFill>
                  <a:srgbClr val="254061"/>
                </a:solidFill>
              </a:rPr>
              <a:t>Clothing       courts     shoes     balls    rackets    nets      equipment bags</a:t>
            </a:r>
            <a:endParaRPr>
              <a:solidFill>
                <a:srgbClr val="254061"/>
              </a:solidFill>
            </a:endParaRPr>
          </a:p>
          <a:p>
            <a:pPr lvl="0">
              <a:buSzTx/>
              <a:buNone/>
              <a:defRPr sz="1800"/>
            </a:pPr>
            <a:endParaRPr>
              <a:solidFill>
                <a:srgbClr val="800080"/>
              </a:solidFill>
            </a:endParaRPr>
          </a:p>
          <a:p>
            <a:pPr lvl="0">
              <a:spcBef>
                <a:spcPts val="600"/>
              </a:spcBef>
              <a:buSzTx/>
              <a:buNone/>
              <a:defRPr sz="1800"/>
            </a:pPr>
            <a:r>
              <a:rPr sz="2800">
                <a:solidFill>
                  <a:srgbClr val="254061"/>
                </a:solidFill>
              </a:rPr>
              <a:t>Topic for essay:  </a:t>
            </a:r>
            <a:r>
              <a:rPr sz="2800">
                <a:solidFill>
                  <a:srgbClr val="0000FF"/>
                </a:solidFill>
              </a:rPr>
              <a:t>Compare/contrast the types</a:t>
            </a:r>
            <a:r>
              <a:rPr sz="2800">
                <a:solidFill>
                  <a:srgbClr val="800080"/>
                </a:solidFill>
              </a:rPr>
              <a:t> </a:t>
            </a:r>
            <a:r>
              <a:rPr sz="2800">
                <a:solidFill>
                  <a:srgbClr val="0000FF"/>
                </a:solidFill>
              </a:rPr>
              <a:t>of tennis courts</a:t>
            </a:r>
          </a:p>
        </p:txBody>
      </p:sp>
      <p:pic>
        <p:nvPicPr>
          <p:cNvPr id="138" name="image9.gif" descr="MMj02837380000[1]"/>
          <p:cNvPicPr/>
          <p:nvPr/>
        </p:nvPicPr>
        <p:blipFill>
          <a:blip r:embed="rId3">
            <a:extLst/>
          </a:blip>
          <a:stretch>
            <a:fillRect/>
          </a:stretch>
        </p:blipFill>
        <p:spPr>
          <a:xfrm>
            <a:off x="4419600" y="4876800"/>
            <a:ext cx="4038600" cy="19812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xfrm>
            <a:off x="0" y="76200"/>
            <a:ext cx="9144000" cy="1219200"/>
          </a:xfrm>
          <a:prstGeom prst="rect">
            <a:avLst/>
          </a:prstGeom>
        </p:spPr>
        <p:txBody>
          <a:bodyPr/>
          <a:lstStyle>
            <a:lvl1pPr>
              <a:defRPr sz="7200">
                <a:solidFill>
                  <a:srgbClr val="0000FF"/>
                </a:solidFill>
              </a:defRPr>
            </a:lvl1pPr>
          </a:lstStyle>
          <a:p>
            <a:pPr lvl="0">
              <a:defRPr sz="1800">
                <a:solidFill>
                  <a:srgbClr val="000000"/>
                </a:solidFill>
              </a:defRPr>
            </a:pPr>
            <a:r>
              <a:rPr sz="7200">
                <a:solidFill>
                  <a:srgbClr val="0000FF"/>
                </a:solidFill>
              </a:rPr>
              <a:t>Writing</a:t>
            </a:r>
          </a:p>
        </p:txBody>
      </p:sp>
      <p:sp>
        <p:nvSpPr>
          <p:cNvPr id="54" name="Shape 54"/>
          <p:cNvSpPr/>
          <p:nvPr>
            <p:ph type="body" idx="1"/>
          </p:nvPr>
        </p:nvSpPr>
        <p:spPr>
          <a:xfrm>
            <a:off x="457200" y="1600200"/>
            <a:ext cx="8229600" cy="4525963"/>
          </a:xfrm>
          <a:prstGeom prst="rect">
            <a:avLst/>
          </a:prstGeom>
        </p:spPr>
        <p:txBody>
          <a:bodyPr/>
          <a:lstStyle/>
          <a:p>
            <a:pPr lvl="0" marL="385762" indent="-385762">
              <a:lnSpc>
                <a:spcPct val="90000"/>
              </a:lnSpc>
              <a:spcBef>
                <a:spcPts val="800"/>
              </a:spcBef>
              <a:defRPr sz="1800"/>
            </a:pPr>
            <a:r>
              <a:rPr sz="3600"/>
              <a:t>The ability to express information in </a:t>
            </a:r>
            <a:r>
              <a:rPr sz="3600">
                <a:solidFill>
                  <a:srgbClr val="0000FF"/>
                </a:solidFill>
              </a:rPr>
              <a:t>clear, concise</a:t>
            </a:r>
            <a:r>
              <a:rPr sz="3600"/>
              <a:t>, and </a:t>
            </a:r>
            <a:r>
              <a:rPr sz="3600">
                <a:solidFill>
                  <a:srgbClr val="0000FF"/>
                </a:solidFill>
              </a:rPr>
              <a:t>understandable</a:t>
            </a:r>
            <a:r>
              <a:rPr sz="3600"/>
              <a:t> language </a:t>
            </a:r>
            <a:endParaRPr sz="3600"/>
          </a:p>
          <a:p>
            <a:pPr lvl="0" marL="385762" indent="-385762">
              <a:lnSpc>
                <a:spcPct val="90000"/>
              </a:lnSpc>
              <a:spcBef>
                <a:spcPts val="800"/>
              </a:spcBef>
              <a:defRPr sz="1800"/>
            </a:pPr>
            <a:r>
              <a:rPr sz="3600"/>
              <a:t>The ability </a:t>
            </a:r>
            <a:r>
              <a:rPr sz="3600">
                <a:solidFill>
                  <a:srgbClr val="0000FF"/>
                </a:solidFill>
              </a:rPr>
              <a:t>to interpret</a:t>
            </a:r>
            <a:r>
              <a:rPr sz="3600"/>
              <a:t> and </a:t>
            </a:r>
            <a:r>
              <a:rPr sz="3600">
                <a:solidFill>
                  <a:srgbClr val="0000FF"/>
                </a:solidFill>
              </a:rPr>
              <a:t>use</a:t>
            </a:r>
            <a:r>
              <a:rPr sz="3600"/>
              <a:t> information communicated by others.</a:t>
            </a:r>
            <a:endParaRPr sz="3600"/>
          </a:p>
          <a:p>
            <a:pPr lvl="0" marL="385762" indent="-385762">
              <a:lnSpc>
                <a:spcPct val="90000"/>
              </a:lnSpc>
              <a:spcBef>
                <a:spcPts val="800"/>
              </a:spcBef>
              <a:defRPr sz="1800"/>
            </a:pPr>
            <a:r>
              <a:rPr sz="3600"/>
              <a:t>This ability is </a:t>
            </a:r>
            <a:r>
              <a:rPr sz="3600">
                <a:solidFill>
                  <a:srgbClr val="0000FF"/>
                </a:solidFill>
              </a:rPr>
              <a:t>highly marketable</a:t>
            </a:r>
            <a:r>
              <a:rPr sz="3600"/>
              <a:t> in today’s competitive job market. </a:t>
            </a:r>
            <a:endParaRPr sz="3600"/>
          </a:p>
          <a:p>
            <a:pPr lvl="0">
              <a:lnSpc>
                <a:spcPct val="90000"/>
              </a:lnSpc>
              <a:spcBef>
                <a:spcPts val="900"/>
              </a:spcBef>
              <a:buSzTx/>
              <a:buNone/>
              <a:defRPr sz="1800"/>
            </a:pPr>
            <a:r>
              <a:rPr sz="3200"/>
              <a:t>					</a:t>
            </a:r>
            <a:r>
              <a:rPr sz="4000"/>
              <a:t>	</a:t>
            </a:r>
            <a:r>
              <a:rPr sz="1100"/>
              <a:t>(Geffner, 2004)</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el" backwards="0">
                                    <p:tmAbs val="0"/>
                                  </p:iterate>
                                  <p:childTnLst>
                                    <p:set>
                                      <p:cBhvr>
                                        <p:cTn id="6" fill="hold"/>
                                        <p:tgtEl>
                                          <p:spTgt spid="53"/>
                                        </p:tgtEl>
                                        <p:attrNameLst>
                                          <p:attrName>style.visibility</p:attrName>
                                        </p:attrNameLst>
                                      </p:cBhvr>
                                      <p:to>
                                        <p:strVal val="visible"/>
                                      </p:to>
                                    </p:set>
                                    <p:anim calcmode="lin" valueType="num">
                                      <p:cBhvr>
                                        <p:cTn id="7" dur="1230" fill="hold"/>
                                        <p:tgtEl>
                                          <p:spTgt spid="53"/>
                                        </p:tgtEl>
                                        <p:attrNameLst>
                                          <p:attrName>ppt_w</p:attrName>
                                        </p:attrNameLst>
                                      </p:cBhvr>
                                      <p:tavLst>
                                        <p:tav tm="0">
                                          <p:val>
                                            <p:strVal val="4*#ppt_w"/>
                                          </p:val>
                                        </p:tav>
                                        <p:tav tm="100000">
                                          <p:val>
                                            <p:strVal val="#ppt_w"/>
                                          </p:val>
                                        </p:tav>
                                      </p:tavLst>
                                    </p:anim>
                                    <p:anim calcmode="lin" valueType="num">
                                      <p:cBhvr>
                                        <p:cTn id="8" dur="1230" fill="hold"/>
                                        <p:tgtEl>
                                          <p:spTgt spid="5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54">
                                            <p:bg/>
                                          </p:spTgt>
                                        </p:tgtEl>
                                        <p:attrNameLst>
                                          <p:attrName>style.visibility</p:attrName>
                                        </p:attrNameLst>
                                      </p:cBhvr>
                                      <p:to>
                                        <p:strVal val="visible"/>
                                      </p:to>
                                    </p:set>
                                    <p:anim calcmode="lin" valueType="num">
                                      <p:cBhvr>
                                        <p:cTn id="13" dur="500" fill="hold"/>
                                        <p:tgtEl>
                                          <p:spTgt spid="54">
                                            <p:bg/>
                                          </p:spTgt>
                                        </p:tgtEl>
                                        <p:attrNameLst>
                                          <p:attrName>ppt_w</p:attrName>
                                        </p:attrNameLst>
                                      </p:cBhvr>
                                      <p:tavLst>
                                        <p:tav tm="0">
                                          <p:val>
                                            <p:fltVal val="0"/>
                                          </p:val>
                                        </p:tav>
                                        <p:tav tm="100000">
                                          <p:val>
                                            <p:strVal val="#ppt_w"/>
                                          </p:val>
                                        </p:tav>
                                      </p:tavLst>
                                    </p:anim>
                                    <p:anim calcmode="lin" valueType="num">
                                      <p:cBhvr>
                                        <p:cTn id="14" dur="500" fill="hold"/>
                                        <p:tgtEl>
                                          <p:spTgt spid="54">
                                            <p:bg/>
                                          </p:spTgt>
                                        </p:tgtEl>
                                        <p:attrNameLst>
                                          <p:attrName>ppt_h</p:attrName>
                                        </p:attrNameLst>
                                      </p:cBhvr>
                                      <p:tavLst>
                                        <p:tav tm="0">
                                          <p:val>
                                            <p:fltVal val="0"/>
                                          </p:val>
                                        </p:tav>
                                        <p:tav tm="100000">
                                          <p:val>
                                            <p:strVal val="#ppt_h"/>
                                          </p:val>
                                        </p:tav>
                                      </p:tavLst>
                                    </p:anim>
                                  </p:childTnLst>
                                </p:cTn>
                              </p:par>
                              <p:par>
                                <p:cTn id="15" presetClass="entr" presetSubtype="32" presetID="23" grpId="2" fill="hold">
                                  <p:stCondLst>
                                    <p:cond delay="0"/>
                                  </p:stCondLst>
                                  <p:iterate type="el" backwards="0">
                                    <p:tmAbs val="0"/>
                                  </p:iterate>
                                  <p:childTnLst>
                                    <p:set>
                                      <p:cBhvr>
                                        <p:cTn id="16" fill="hold"/>
                                        <p:tgtEl>
                                          <p:spTgt spid="54">
                                            <p:txEl>
                                              <p:pRg st="0" end="0"/>
                                            </p:txEl>
                                          </p:spTgt>
                                        </p:tgtEl>
                                        <p:attrNameLst>
                                          <p:attrName>style.visibility</p:attrName>
                                        </p:attrNameLst>
                                      </p:cBhvr>
                                      <p:to>
                                        <p:strVal val="visible"/>
                                      </p:to>
                                    </p:set>
                                    <p:anim calcmode="lin" valueType="num">
                                      <p:cBhvr>
                                        <p:cTn id="1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32" presetID="23" grpId="2" fill="hold">
                                  <p:stCondLst>
                                    <p:cond delay="0"/>
                                  </p:stCondLst>
                                  <p:iterate type="el" backwards="0">
                                    <p:tmAbs val="0"/>
                                  </p:iterate>
                                  <p:childTnLst>
                                    <p:set>
                                      <p:cBhvr>
                                        <p:cTn id="22" fill="hold"/>
                                        <p:tgtEl>
                                          <p:spTgt spid="54">
                                            <p:txEl>
                                              <p:pRg st="1" end="1"/>
                                            </p:txEl>
                                          </p:spTgt>
                                        </p:tgtEl>
                                        <p:attrNameLst>
                                          <p:attrName>style.visibility</p:attrName>
                                        </p:attrNameLst>
                                      </p:cBhvr>
                                      <p:to>
                                        <p:strVal val="visible"/>
                                      </p:to>
                                    </p:set>
                                    <p:anim calcmode="lin" valueType="num">
                                      <p:cBhvr>
                                        <p:cTn id="23" dur="500" fill="hold"/>
                                        <p:tgtEl>
                                          <p:spTgt spid="5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32" presetID="23" grpId="2" fill="hold">
                                  <p:stCondLst>
                                    <p:cond delay="0"/>
                                  </p:stCondLst>
                                  <p:iterate type="el" backwards="0">
                                    <p:tmAbs val="0"/>
                                  </p:iterate>
                                  <p:childTnLst>
                                    <p:set>
                                      <p:cBhvr>
                                        <p:cTn id="28" fill="hold"/>
                                        <p:tgtEl>
                                          <p:spTgt spid="54">
                                            <p:txEl>
                                              <p:pRg st="2" end="2"/>
                                            </p:txEl>
                                          </p:spTgt>
                                        </p:tgtEl>
                                        <p:attrNameLst>
                                          <p:attrName>style.visibility</p:attrName>
                                        </p:attrNameLst>
                                      </p:cBhvr>
                                      <p:to>
                                        <p:strVal val="visible"/>
                                      </p:to>
                                    </p:set>
                                    <p:anim calcmode="lin" valueType="num">
                                      <p:cBhvr>
                                        <p:cTn id="29" dur="500" fill="hold"/>
                                        <p:tgtEl>
                                          <p:spTgt spid="54">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32" presetID="23" grpId="2" fill="hold">
                                  <p:stCondLst>
                                    <p:cond delay="0"/>
                                  </p:stCondLst>
                                  <p:iterate type="el" backwards="0">
                                    <p:tmAbs val="0"/>
                                  </p:iterate>
                                  <p:childTnLst>
                                    <p:set>
                                      <p:cBhvr>
                                        <p:cTn id="34" fill="hold"/>
                                        <p:tgtEl>
                                          <p:spTgt spid="54">
                                            <p:txEl>
                                              <p:pRg st="3" end="3"/>
                                            </p:txEl>
                                          </p:spTgt>
                                        </p:tgtEl>
                                        <p:attrNameLst>
                                          <p:attrName>style.visibility</p:attrName>
                                        </p:attrNameLst>
                                      </p:cBhvr>
                                      <p:to>
                                        <p:strVal val="visible"/>
                                      </p:to>
                                    </p:set>
                                    <p:anim calcmode="lin" valueType="num">
                                      <p:cBhvr>
                                        <p:cTn id="35" dur="500" fill="hold"/>
                                        <p:tgtEl>
                                          <p:spTgt spid="5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 grpId="1"/>
      <p:bldP build="p" bldLvl="1" animBg="1" rev="0" advAuto="0" spid="54" grpId="2"/>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457200" y="274638"/>
            <a:ext cx="8229600" cy="1143001"/>
          </a:xfrm>
          <a:prstGeom prst="rect">
            <a:avLst/>
          </a:prstGeom>
        </p:spPr>
        <p:txBody>
          <a:bodyPr/>
          <a:lstStyle/>
          <a:p>
            <a:pPr lvl="0">
              <a:defRPr sz="1800"/>
            </a:pPr>
            <a:r>
              <a:rPr sz="4400"/>
              <a:t>                               </a:t>
            </a:r>
          </a:p>
        </p:txBody>
      </p:sp>
      <p:sp>
        <p:nvSpPr>
          <p:cNvPr id="143" name="Shape 143"/>
          <p:cNvSpPr/>
          <p:nvPr>
            <p:ph type="body" idx="1"/>
          </p:nvPr>
        </p:nvSpPr>
        <p:spPr>
          <a:xfrm>
            <a:off x="457200" y="1600200"/>
            <a:ext cx="8229600" cy="4525963"/>
          </a:xfrm>
          <a:prstGeom prst="rect">
            <a:avLst/>
          </a:prstGeom>
        </p:spPr>
        <p:txBody>
          <a:bodyPr/>
          <a:lstStyle/>
          <a:p>
            <a:pPr lvl="0">
              <a:lnSpc>
                <a:spcPct val="80000"/>
              </a:lnSpc>
              <a:defRPr sz="1800"/>
            </a:pPr>
            <a:endParaRPr sz="2400"/>
          </a:p>
          <a:p>
            <a:pPr lvl="0" marL="257175" indent="-257175">
              <a:lnSpc>
                <a:spcPct val="80000"/>
              </a:lnSpc>
              <a:spcBef>
                <a:spcPts val="500"/>
              </a:spcBef>
              <a:defRPr sz="1800"/>
            </a:pPr>
            <a:r>
              <a:rPr sz="2400"/>
              <a:t>Write the general or broad topic at the top of a piece of paper</a:t>
            </a:r>
            <a:endParaRPr sz="2400"/>
          </a:p>
          <a:p>
            <a:pPr lvl="0" marL="257175" indent="-257175">
              <a:lnSpc>
                <a:spcPct val="80000"/>
              </a:lnSpc>
              <a:spcBef>
                <a:spcPts val="500"/>
              </a:spcBef>
              <a:defRPr sz="1800"/>
            </a:pPr>
            <a:r>
              <a:rPr sz="2400"/>
              <a:t>List some of the more-specific subtopics under the topic</a:t>
            </a:r>
            <a:endParaRPr sz="2400"/>
          </a:p>
          <a:p>
            <a:pPr lvl="0" marL="257175" indent="-257175">
              <a:lnSpc>
                <a:spcPct val="80000"/>
              </a:lnSpc>
              <a:spcBef>
                <a:spcPts val="500"/>
              </a:spcBef>
              <a:defRPr sz="1800"/>
            </a:pPr>
            <a:r>
              <a:rPr sz="2400"/>
              <a:t>Choose one of those topics you have listed and write it in the center of the page</a:t>
            </a:r>
            <a:endParaRPr sz="2400"/>
          </a:p>
          <a:p>
            <a:pPr lvl="0" marL="257175" indent="-257175">
              <a:lnSpc>
                <a:spcPct val="80000"/>
              </a:lnSpc>
              <a:spcBef>
                <a:spcPts val="500"/>
              </a:spcBef>
              <a:defRPr sz="1800"/>
            </a:pPr>
            <a:r>
              <a:rPr sz="2400"/>
              <a:t>Break this subtopic into more-specific subtopics</a:t>
            </a:r>
            <a:endParaRPr sz="2400"/>
          </a:p>
          <a:p>
            <a:pPr lvl="0" marL="257175" indent="-257175">
              <a:lnSpc>
                <a:spcPct val="80000"/>
              </a:lnSpc>
              <a:spcBef>
                <a:spcPts val="500"/>
              </a:spcBef>
              <a:defRPr sz="1800"/>
            </a:pPr>
            <a:r>
              <a:rPr sz="2400"/>
              <a:t>Continue this process until you have narrowed the information</a:t>
            </a:r>
            <a:endParaRPr sz="2400"/>
          </a:p>
          <a:p>
            <a:pPr lvl="0" marL="257175" indent="-257175">
              <a:lnSpc>
                <a:spcPct val="80000"/>
              </a:lnSpc>
              <a:spcBef>
                <a:spcPts val="500"/>
              </a:spcBef>
              <a:defRPr sz="1800"/>
            </a:pPr>
            <a:r>
              <a:rPr sz="2400"/>
              <a:t>Choose the specific topic that meets your needs for a particular writing assignment </a:t>
            </a:r>
          </a:p>
        </p:txBody>
      </p:sp>
      <p:sp>
        <p:nvSpPr>
          <p:cNvPr id="144" name="Shape 144"/>
          <p:cNvSpPr/>
          <p:nvPr/>
        </p:nvSpPr>
        <p:spPr>
          <a:xfrm>
            <a:off x="1752600" y="304800"/>
            <a:ext cx="5791200" cy="1143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512063">
              <a:defRPr sz="5040">
                <a:ln w="5974">
                  <a:solidFill>
                    <a:srgbClr val="99CCFF"/>
                  </a:solidFill>
                </a:ln>
                <a:solidFill>
                  <a:srgbClr val="0000FF"/>
                </a:solidFill>
                <a:effectLst>
                  <a:outerShdw sx="100000" sy="100000" kx="0" ky="0" algn="b" rotWithShape="0" blurRad="7112" dist="20115" dir="2700000">
                    <a:srgbClr val="990000"/>
                  </a:outerShdw>
                </a:effectLst>
                <a:latin typeface="Impact"/>
                <a:ea typeface="Impact"/>
                <a:cs typeface="Impact"/>
                <a:sym typeface="Impact"/>
              </a:defRPr>
            </a:lvl1pPr>
          </a:lstStyle>
          <a:p>
            <a:pPr lvl="0">
              <a:defRPr sz="1800">
                <a:ln w="9525">
                  <a:noFill/>
                </a:ln>
                <a:solidFill>
                  <a:srgbClr val="000000"/>
                </a:solidFill>
                <a:effectLst/>
              </a:defRPr>
            </a:pPr>
            <a:r>
              <a:rPr sz="5040">
                <a:ln w="5974">
                  <a:solidFill>
                    <a:srgbClr val="99CCFF"/>
                  </a:solidFill>
                </a:ln>
                <a:solidFill>
                  <a:srgbClr val="0000FF"/>
                </a:solidFill>
                <a:effectLst>
                  <a:outerShdw sx="100000" sy="100000" kx="0" ky="0" algn="b" rotWithShape="0" blurRad="7112" dist="20115" dir="2700000">
                    <a:srgbClr val="990000"/>
                  </a:outerShdw>
                </a:effectLst>
              </a:rPr>
              <a:t>How to Narrow a Topic</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el" backwards="0">
                                    <p:tmAbs val="0"/>
                                  </p:iterate>
                                  <p:childTnLst>
                                    <p:set>
                                      <p:cBhvr>
                                        <p:cTn id="6" fill="hold"/>
                                        <p:tgtEl>
                                          <p:spTgt spid="142"/>
                                        </p:tgtEl>
                                        <p:attrNameLst>
                                          <p:attrName>style.visibility</p:attrName>
                                        </p:attrNameLst>
                                      </p:cBhvr>
                                      <p:to>
                                        <p:strVal val="visible"/>
                                      </p:to>
                                    </p:set>
                                    <p:anim calcmode="lin" valueType="num">
                                      <p:cBhvr>
                                        <p:cTn id="7" dur="1230" fill="hold"/>
                                        <p:tgtEl>
                                          <p:spTgt spid="142"/>
                                        </p:tgtEl>
                                        <p:attrNameLst>
                                          <p:attrName>ppt_w</p:attrName>
                                        </p:attrNameLst>
                                      </p:cBhvr>
                                      <p:tavLst>
                                        <p:tav tm="0">
                                          <p:val>
                                            <p:strVal val="4*#ppt_w"/>
                                          </p:val>
                                        </p:tav>
                                        <p:tav tm="100000">
                                          <p:val>
                                            <p:strVal val="#ppt_w"/>
                                          </p:val>
                                        </p:tav>
                                      </p:tavLst>
                                    </p:anim>
                                    <p:anim calcmode="lin" valueType="num">
                                      <p:cBhvr>
                                        <p:cTn id="8" dur="1230" fill="hold"/>
                                        <p:tgtEl>
                                          <p:spTgt spid="14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43">
                                            <p:txEl>
                                              <p:pRg st="1" end="1"/>
                                            </p:txEl>
                                          </p:spTgt>
                                        </p:tgtEl>
                                        <p:attrNameLst>
                                          <p:attrName>style.visibility</p:attrName>
                                        </p:attrNameLst>
                                      </p:cBhvr>
                                      <p:to>
                                        <p:strVal val="visible"/>
                                      </p:to>
                                    </p:set>
                                    <p:anim calcmode="lin" valueType="num">
                                      <p:cBhvr>
                                        <p:cTn id="13" dur="500" fill="hold"/>
                                        <p:tgtEl>
                                          <p:spTgt spid="1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23" grpId="2" fill="hold">
                                  <p:stCondLst>
                                    <p:cond delay="0"/>
                                  </p:stCondLst>
                                  <p:iterate type="el" backwards="0">
                                    <p:tmAbs val="0"/>
                                  </p:iterate>
                                  <p:childTnLst>
                                    <p:set>
                                      <p:cBhvr>
                                        <p:cTn id="18" fill="hold"/>
                                        <p:tgtEl>
                                          <p:spTgt spid="143">
                                            <p:txEl>
                                              <p:pRg st="2" end="2"/>
                                            </p:txEl>
                                          </p:spTgt>
                                        </p:tgtEl>
                                        <p:attrNameLst>
                                          <p:attrName>style.visibility</p:attrName>
                                        </p:attrNameLst>
                                      </p:cBhvr>
                                      <p:to>
                                        <p:strVal val="visible"/>
                                      </p:to>
                                    </p:set>
                                    <p:anim calcmode="lin" valueType="num">
                                      <p:cBhvr>
                                        <p:cTn id="19" dur="500" fill="hold"/>
                                        <p:tgtEl>
                                          <p:spTgt spid="1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32" presetID="23" grpId="2" fill="hold">
                                  <p:stCondLst>
                                    <p:cond delay="0"/>
                                  </p:stCondLst>
                                  <p:iterate type="el" backwards="0">
                                    <p:tmAbs val="0"/>
                                  </p:iterate>
                                  <p:childTnLst>
                                    <p:set>
                                      <p:cBhvr>
                                        <p:cTn id="24" fill="hold"/>
                                        <p:tgtEl>
                                          <p:spTgt spid="143">
                                            <p:txEl>
                                              <p:pRg st="3" end="3"/>
                                            </p:txEl>
                                          </p:spTgt>
                                        </p:tgtEl>
                                        <p:attrNameLst>
                                          <p:attrName>style.visibility</p:attrName>
                                        </p:attrNameLst>
                                      </p:cBhvr>
                                      <p:to>
                                        <p:strVal val="visible"/>
                                      </p:to>
                                    </p:set>
                                    <p:anim calcmode="lin" valueType="num">
                                      <p:cBhvr>
                                        <p:cTn id="25" dur="500" fill="hold"/>
                                        <p:tgtEl>
                                          <p:spTgt spid="14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32" presetID="23" grpId="2" fill="hold">
                                  <p:stCondLst>
                                    <p:cond delay="0"/>
                                  </p:stCondLst>
                                  <p:iterate type="el" backwards="0">
                                    <p:tmAbs val="0"/>
                                  </p:iterate>
                                  <p:childTnLst>
                                    <p:set>
                                      <p:cBhvr>
                                        <p:cTn id="30" fill="hold"/>
                                        <p:tgtEl>
                                          <p:spTgt spid="143">
                                            <p:txEl>
                                              <p:pRg st="4" end="4"/>
                                            </p:txEl>
                                          </p:spTgt>
                                        </p:tgtEl>
                                        <p:attrNameLst>
                                          <p:attrName>style.visibility</p:attrName>
                                        </p:attrNameLst>
                                      </p:cBhvr>
                                      <p:to>
                                        <p:strVal val="visible"/>
                                      </p:to>
                                    </p:set>
                                    <p:anim calcmode="lin" valueType="num">
                                      <p:cBhvr>
                                        <p:cTn id="31" dur="500" fill="hold"/>
                                        <p:tgtEl>
                                          <p:spTgt spid="14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32" presetID="23" grpId="2" fill="hold">
                                  <p:stCondLst>
                                    <p:cond delay="0"/>
                                  </p:stCondLst>
                                  <p:iterate type="el" backwards="0">
                                    <p:tmAbs val="0"/>
                                  </p:iterate>
                                  <p:childTnLst>
                                    <p:set>
                                      <p:cBhvr>
                                        <p:cTn id="36" fill="hold"/>
                                        <p:tgtEl>
                                          <p:spTgt spid="143">
                                            <p:txEl>
                                              <p:pRg st="5" end="5"/>
                                            </p:txEl>
                                          </p:spTgt>
                                        </p:tgtEl>
                                        <p:attrNameLst>
                                          <p:attrName>style.visibility</p:attrName>
                                        </p:attrNameLst>
                                      </p:cBhvr>
                                      <p:to>
                                        <p:strVal val="visible"/>
                                      </p:to>
                                    </p:set>
                                    <p:anim calcmode="lin" valueType="num">
                                      <p:cBhvr>
                                        <p:cTn id="37" dur="500" fill="hold"/>
                                        <p:tgtEl>
                                          <p:spTgt spid="14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4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32" presetID="23" grpId="2" fill="hold">
                                  <p:stCondLst>
                                    <p:cond delay="0"/>
                                  </p:stCondLst>
                                  <p:iterate type="el" backwards="0">
                                    <p:tmAbs val="0"/>
                                  </p:iterate>
                                  <p:childTnLst>
                                    <p:set>
                                      <p:cBhvr>
                                        <p:cTn id="42" fill="hold"/>
                                        <p:tgtEl>
                                          <p:spTgt spid="143">
                                            <p:txEl>
                                              <p:pRg st="6" end="6"/>
                                            </p:txEl>
                                          </p:spTgt>
                                        </p:tgtEl>
                                        <p:attrNameLst>
                                          <p:attrName>style.visibility</p:attrName>
                                        </p:attrNameLst>
                                      </p:cBhvr>
                                      <p:to>
                                        <p:strVal val="visible"/>
                                      </p:to>
                                    </p:set>
                                    <p:anim calcmode="lin" valueType="num">
                                      <p:cBhvr>
                                        <p:cTn id="43" dur="500" fill="hold"/>
                                        <p:tgtEl>
                                          <p:spTgt spid="14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4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1"/>
      <p:bldP build="p" bldLvl="1" animBg="1" rev="0" advAuto="0" spid="143" grpId="2"/>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0" y="76200"/>
            <a:ext cx="9144000" cy="1066800"/>
          </a:xfrm>
          <a:prstGeom prst="rect">
            <a:avLst/>
          </a:prstGeom>
        </p:spPr>
        <p:txBody>
          <a:bodyPr/>
          <a:lstStyle/>
          <a:p>
            <a:pPr lvl="0">
              <a:defRPr sz="1800"/>
            </a:pPr>
            <a:r>
              <a:rPr sz="4400"/>
              <a:t>                     </a:t>
            </a:r>
          </a:p>
        </p:txBody>
      </p:sp>
      <p:sp>
        <p:nvSpPr>
          <p:cNvPr id="147" name="Shape 147"/>
          <p:cNvSpPr/>
          <p:nvPr>
            <p:ph type="body" idx="1"/>
          </p:nvPr>
        </p:nvSpPr>
        <p:spPr>
          <a:xfrm>
            <a:off x="457200" y="1600200"/>
            <a:ext cx="8229600" cy="4525963"/>
          </a:xfrm>
          <a:prstGeom prst="rect">
            <a:avLst/>
          </a:prstGeom>
        </p:spPr>
        <p:txBody>
          <a:bodyPr/>
          <a:lstStyle/>
          <a:p>
            <a:pPr lvl="0">
              <a:buSzTx/>
              <a:buNone/>
              <a:defRPr sz="1800"/>
            </a:pPr>
            <a:endParaRPr sz="3200"/>
          </a:p>
          <a:p>
            <a:pPr lvl="0">
              <a:buSzTx/>
              <a:buNone/>
              <a:defRPr sz="1800"/>
            </a:pPr>
            <a:r>
              <a:rPr sz="3200"/>
              <a:t>Types	history	traits 	illnesses</a:t>
            </a:r>
            <a:endParaRPr sz="3200"/>
          </a:p>
          <a:p>
            <a:pPr lvl="0" algn="ctr">
              <a:spcBef>
                <a:spcPts val="500"/>
              </a:spcBef>
              <a:buSzTx/>
              <a:buNone/>
              <a:defRPr sz="1800"/>
            </a:pPr>
            <a:r>
              <a:rPr sz="2400">
                <a:solidFill>
                  <a:srgbClr val="0000FF"/>
                </a:solidFill>
              </a:rPr>
              <a:t>Types</a:t>
            </a:r>
            <a:endParaRPr sz="2400">
              <a:solidFill>
                <a:srgbClr val="0000FF"/>
              </a:solidFill>
            </a:endParaRPr>
          </a:p>
          <a:p>
            <a:pPr lvl="0">
              <a:buSzTx/>
              <a:buNone/>
              <a:defRPr sz="1800"/>
            </a:pPr>
            <a:r>
              <a:rPr sz="2800"/>
              <a:t>Working	lap	long/short fur</a:t>
            </a:r>
            <a:r>
              <a:rPr sz="3200"/>
              <a:t>  </a:t>
            </a:r>
            <a:r>
              <a:rPr sz="2800"/>
              <a:t>good with kids</a:t>
            </a:r>
            <a:r>
              <a:rPr sz="3200"/>
              <a:t> </a:t>
            </a:r>
            <a:endParaRPr sz="3200"/>
          </a:p>
          <a:p>
            <a:pPr lvl="0" algn="ctr">
              <a:spcBef>
                <a:spcPts val="500"/>
              </a:spcBef>
              <a:buSzTx/>
              <a:buNone/>
              <a:defRPr sz="1800"/>
            </a:pPr>
            <a:r>
              <a:rPr sz="2400">
                <a:solidFill>
                  <a:srgbClr val="0000FF"/>
                </a:solidFill>
              </a:rPr>
              <a:t>Working</a:t>
            </a:r>
            <a:endParaRPr sz="2400">
              <a:solidFill>
                <a:srgbClr val="0000FF"/>
              </a:solidFill>
            </a:endParaRPr>
          </a:p>
          <a:p>
            <a:pPr lvl="0">
              <a:spcBef>
                <a:spcPts val="600"/>
              </a:spcBef>
              <a:buSzTx/>
              <a:buNone/>
              <a:defRPr sz="1800"/>
            </a:pPr>
            <a:r>
              <a:rPr sz="2800"/>
              <a:t>Guard    guide   service    drug    film   champions</a:t>
            </a:r>
            <a:endParaRPr sz="2800"/>
          </a:p>
          <a:p>
            <a:pPr lvl="0">
              <a:spcBef>
                <a:spcPts val="400"/>
              </a:spcBef>
              <a:buSzTx/>
              <a:buNone/>
              <a:defRPr sz="1800"/>
            </a:pPr>
            <a:r>
              <a:rPr>
                <a:solidFill>
                  <a:srgbClr val="0000FF"/>
                </a:solidFill>
              </a:rPr>
              <a:t>Topic:  Describe three kinds of working dogs.</a:t>
            </a:r>
          </a:p>
        </p:txBody>
      </p:sp>
      <p:sp>
        <p:nvSpPr>
          <p:cNvPr id="148" name="Shape 148"/>
          <p:cNvSpPr/>
          <p:nvPr/>
        </p:nvSpPr>
        <p:spPr>
          <a:xfrm>
            <a:off x="3581400" y="457200"/>
            <a:ext cx="2057400" cy="76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749808">
              <a:defRPr sz="4920">
                <a:ln w="12809">
                  <a:solidFill>
                    <a:srgbClr val="99CCFF"/>
                  </a:solidFill>
                </a:ln>
                <a:solidFill>
                  <a:srgbClr val="0000FF"/>
                </a:solidFill>
                <a:effectLst>
                  <a:outerShdw sx="100000" sy="100000" kx="0" ky="0" algn="b" rotWithShape="0" blurRad="10414" dist="29455" dir="2700000">
                    <a:srgbClr val="990000"/>
                  </a:outerShdw>
                </a:effectLst>
                <a:latin typeface="Impact"/>
                <a:ea typeface="Impact"/>
                <a:cs typeface="Impact"/>
                <a:sym typeface="Impact"/>
              </a:defRPr>
            </a:lvl1pPr>
          </a:lstStyle>
          <a:p>
            <a:pPr lvl="0">
              <a:defRPr sz="1800">
                <a:ln w="9525">
                  <a:noFill/>
                </a:ln>
                <a:solidFill>
                  <a:srgbClr val="000000"/>
                </a:solidFill>
                <a:effectLst/>
              </a:defRPr>
            </a:pPr>
            <a:r>
              <a:rPr sz="4920">
                <a:ln w="12809">
                  <a:solidFill>
                    <a:srgbClr val="99CCFF"/>
                  </a:solidFill>
                </a:ln>
                <a:solidFill>
                  <a:srgbClr val="0000FF"/>
                </a:solidFill>
                <a:effectLst>
                  <a:outerShdw sx="100000" sy="100000" kx="0" ky="0" algn="b" rotWithShape="0" blurRad="10414" dist="29455" dir="2700000">
                    <a:srgbClr val="990000"/>
                  </a:outerShdw>
                </a:effectLst>
              </a:rPr>
              <a:t>Dogs</a:t>
            </a:r>
          </a:p>
        </p:txBody>
      </p:sp>
      <p:pic>
        <p:nvPicPr>
          <p:cNvPr id="149" name="image10.pdf" descr="MCj04245680000[1]"/>
          <p:cNvPicPr/>
          <p:nvPr/>
        </p:nvPicPr>
        <p:blipFill>
          <a:blip r:embed="rId3">
            <a:extLst/>
          </a:blip>
          <a:stretch>
            <a:fillRect/>
          </a:stretch>
        </p:blipFill>
        <p:spPr>
          <a:xfrm>
            <a:off x="1143000" y="228600"/>
            <a:ext cx="1828800" cy="1841500"/>
          </a:xfrm>
          <a:prstGeom prst="rect">
            <a:avLst/>
          </a:prstGeom>
          <a:ln w="12700">
            <a:miter lim="400000"/>
          </a:ln>
        </p:spPr>
      </p:pic>
      <p:pic>
        <p:nvPicPr>
          <p:cNvPr id="150" name="image11.pdf" descr="MCj04245440000[1]"/>
          <p:cNvPicPr/>
          <p:nvPr/>
        </p:nvPicPr>
        <p:blipFill>
          <a:blip r:embed="rId4">
            <a:extLst/>
          </a:blip>
          <a:stretch>
            <a:fillRect/>
          </a:stretch>
        </p:blipFill>
        <p:spPr>
          <a:xfrm>
            <a:off x="990600" y="5029200"/>
            <a:ext cx="1838325" cy="1571625"/>
          </a:xfrm>
          <a:prstGeom prst="rect">
            <a:avLst/>
          </a:prstGeom>
          <a:ln w="12700">
            <a:miter lim="400000"/>
          </a:ln>
        </p:spPr>
      </p:pic>
      <p:pic>
        <p:nvPicPr>
          <p:cNvPr id="151" name="image12.pdf" descr="MCj04245120000[1]"/>
          <p:cNvPicPr/>
          <p:nvPr/>
        </p:nvPicPr>
        <p:blipFill>
          <a:blip r:embed="rId5">
            <a:extLst/>
          </a:blip>
          <a:stretch>
            <a:fillRect/>
          </a:stretch>
        </p:blipFill>
        <p:spPr>
          <a:xfrm>
            <a:off x="4191000" y="4962525"/>
            <a:ext cx="1546225" cy="1895475"/>
          </a:xfrm>
          <a:prstGeom prst="rect">
            <a:avLst/>
          </a:prstGeom>
          <a:ln w="12700">
            <a:miter lim="400000"/>
          </a:ln>
        </p:spPr>
      </p:pic>
      <p:pic>
        <p:nvPicPr>
          <p:cNvPr id="152" name="image13.pdf" descr="MCj04245220000[1]"/>
          <p:cNvPicPr/>
          <p:nvPr/>
        </p:nvPicPr>
        <p:blipFill>
          <a:blip r:embed="rId6">
            <a:extLst/>
          </a:blip>
          <a:stretch>
            <a:fillRect/>
          </a:stretch>
        </p:blipFill>
        <p:spPr>
          <a:xfrm>
            <a:off x="6629400" y="228600"/>
            <a:ext cx="1797050" cy="1905000"/>
          </a:xfrm>
          <a:prstGeom prst="rect">
            <a:avLst/>
          </a:prstGeom>
          <a:ln w="12700">
            <a:miter lim="400000"/>
          </a:ln>
        </p:spPr>
      </p:pic>
      <p:pic>
        <p:nvPicPr>
          <p:cNvPr id="153" name="image14.jpg" descr="MPj04286510000[1]"/>
          <p:cNvPicPr/>
          <p:nvPr/>
        </p:nvPicPr>
        <p:blipFill>
          <a:blip r:embed="rId7">
            <a:extLst/>
          </a:blip>
          <a:stretch>
            <a:fillRect/>
          </a:stretch>
        </p:blipFill>
        <p:spPr>
          <a:xfrm>
            <a:off x="6781800" y="5334000"/>
            <a:ext cx="1600200" cy="1027113"/>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el" backwards="0">
                                    <p:tmAbs val="0"/>
                                  </p:iterate>
                                  <p:childTnLst>
                                    <p:set>
                                      <p:cBhvr>
                                        <p:cTn id="6" fill="hold"/>
                                        <p:tgtEl>
                                          <p:spTgt spid="146"/>
                                        </p:tgtEl>
                                        <p:attrNameLst>
                                          <p:attrName>style.visibility</p:attrName>
                                        </p:attrNameLst>
                                      </p:cBhvr>
                                      <p:to>
                                        <p:strVal val="visible"/>
                                      </p:to>
                                    </p:set>
                                    <p:anim calcmode="lin" valueType="num">
                                      <p:cBhvr>
                                        <p:cTn id="7" dur="1230" fill="hold"/>
                                        <p:tgtEl>
                                          <p:spTgt spid="146"/>
                                        </p:tgtEl>
                                        <p:attrNameLst>
                                          <p:attrName>ppt_w</p:attrName>
                                        </p:attrNameLst>
                                      </p:cBhvr>
                                      <p:tavLst>
                                        <p:tav tm="0">
                                          <p:val>
                                            <p:strVal val="4*#ppt_w"/>
                                          </p:val>
                                        </p:tav>
                                        <p:tav tm="100000">
                                          <p:val>
                                            <p:strVal val="#ppt_w"/>
                                          </p:val>
                                        </p:tav>
                                      </p:tavLst>
                                    </p:anim>
                                    <p:anim calcmode="lin" valueType="num">
                                      <p:cBhvr>
                                        <p:cTn id="8" dur="1230" fill="hold"/>
                                        <p:tgtEl>
                                          <p:spTgt spid="14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47">
                                            <p:txEl>
                                              <p:pRg st="1" end="1"/>
                                            </p:txEl>
                                          </p:spTgt>
                                        </p:tgtEl>
                                        <p:attrNameLst>
                                          <p:attrName>style.visibility</p:attrName>
                                        </p:attrNameLst>
                                      </p:cBhvr>
                                      <p:to>
                                        <p:strVal val="visible"/>
                                      </p:to>
                                    </p:set>
                                    <p:anim calcmode="lin" valueType="num">
                                      <p:cBhvr>
                                        <p:cTn id="13" dur="500" fill="hold"/>
                                        <p:tgtEl>
                                          <p:spTgt spid="14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23" grpId="2" fill="hold">
                                  <p:stCondLst>
                                    <p:cond delay="0"/>
                                  </p:stCondLst>
                                  <p:iterate type="el" backwards="0">
                                    <p:tmAbs val="0"/>
                                  </p:iterate>
                                  <p:childTnLst>
                                    <p:set>
                                      <p:cBhvr>
                                        <p:cTn id="18" fill="hold"/>
                                        <p:tgtEl>
                                          <p:spTgt spid="147">
                                            <p:txEl>
                                              <p:pRg st="2" end="2"/>
                                            </p:txEl>
                                          </p:spTgt>
                                        </p:tgtEl>
                                        <p:attrNameLst>
                                          <p:attrName>style.visibility</p:attrName>
                                        </p:attrNameLst>
                                      </p:cBhvr>
                                      <p:to>
                                        <p:strVal val="visible"/>
                                      </p:to>
                                    </p:set>
                                    <p:anim calcmode="lin" valueType="num">
                                      <p:cBhvr>
                                        <p:cTn id="19" dur="500" fill="hold"/>
                                        <p:tgtEl>
                                          <p:spTgt spid="1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32" presetID="23" grpId="2" fill="hold">
                                  <p:stCondLst>
                                    <p:cond delay="0"/>
                                  </p:stCondLst>
                                  <p:iterate type="el" backwards="0">
                                    <p:tmAbs val="0"/>
                                  </p:iterate>
                                  <p:childTnLst>
                                    <p:set>
                                      <p:cBhvr>
                                        <p:cTn id="24" fill="hold"/>
                                        <p:tgtEl>
                                          <p:spTgt spid="147">
                                            <p:txEl>
                                              <p:pRg st="3" end="3"/>
                                            </p:txEl>
                                          </p:spTgt>
                                        </p:tgtEl>
                                        <p:attrNameLst>
                                          <p:attrName>style.visibility</p:attrName>
                                        </p:attrNameLst>
                                      </p:cBhvr>
                                      <p:to>
                                        <p:strVal val="visible"/>
                                      </p:to>
                                    </p:set>
                                    <p:anim calcmode="lin" valueType="num">
                                      <p:cBhvr>
                                        <p:cTn id="25" dur="500" fill="hold"/>
                                        <p:tgtEl>
                                          <p:spTgt spid="14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32" presetID="23" grpId="2" fill="hold">
                                  <p:stCondLst>
                                    <p:cond delay="0"/>
                                  </p:stCondLst>
                                  <p:iterate type="el" backwards="0">
                                    <p:tmAbs val="0"/>
                                  </p:iterate>
                                  <p:childTnLst>
                                    <p:set>
                                      <p:cBhvr>
                                        <p:cTn id="30" fill="hold"/>
                                        <p:tgtEl>
                                          <p:spTgt spid="147">
                                            <p:txEl>
                                              <p:pRg st="4" end="4"/>
                                            </p:txEl>
                                          </p:spTgt>
                                        </p:tgtEl>
                                        <p:attrNameLst>
                                          <p:attrName>style.visibility</p:attrName>
                                        </p:attrNameLst>
                                      </p:cBhvr>
                                      <p:to>
                                        <p:strVal val="visible"/>
                                      </p:to>
                                    </p:set>
                                    <p:anim calcmode="lin" valueType="num">
                                      <p:cBhvr>
                                        <p:cTn id="31" dur="500" fill="hold"/>
                                        <p:tgtEl>
                                          <p:spTgt spid="14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32" presetID="23" grpId="2" fill="hold">
                                  <p:stCondLst>
                                    <p:cond delay="0"/>
                                  </p:stCondLst>
                                  <p:iterate type="el" backwards="0">
                                    <p:tmAbs val="0"/>
                                  </p:iterate>
                                  <p:childTnLst>
                                    <p:set>
                                      <p:cBhvr>
                                        <p:cTn id="36" fill="hold"/>
                                        <p:tgtEl>
                                          <p:spTgt spid="147">
                                            <p:txEl>
                                              <p:pRg st="5" end="5"/>
                                            </p:txEl>
                                          </p:spTgt>
                                        </p:tgtEl>
                                        <p:attrNameLst>
                                          <p:attrName>style.visibility</p:attrName>
                                        </p:attrNameLst>
                                      </p:cBhvr>
                                      <p:to>
                                        <p:strVal val="visible"/>
                                      </p:to>
                                    </p:set>
                                    <p:anim calcmode="lin" valueType="num">
                                      <p:cBhvr>
                                        <p:cTn id="37" dur="500" fill="hold"/>
                                        <p:tgtEl>
                                          <p:spTgt spid="14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32" presetID="23" grpId="2" fill="hold">
                                  <p:stCondLst>
                                    <p:cond delay="0"/>
                                  </p:stCondLst>
                                  <p:iterate type="el" backwards="0">
                                    <p:tmAbs val="0"/>
                                  </p:iterate>
                                  <p:childTnLst>
                                    <p:set>
                                      <p:cBhvr>
                                        <p:cTn id="42" fill="hold"/>
                                        <p:tgtEl>
                                          <p:spTgt spid="147">
                                            <p:txEl>
                                              <p:pRg st="6" end="6"/>
                                            </p:txEl>
                                          </p:spTgt>
                                        </p:tgtEl>
                                        <p:attrNameLst>
                                          <p:attrName>style.visibility</p:attrName>
                                        </p:attrNameLst>
                                      </p:cBhvr>
                                      <p:to>
                                        <p:strVal val="visible"/>
                                      </p:to>
                                    </p:set>
                                    <p:anim calcmode="lin" valueType="num">
                                      <p:cBhvr>
                                        <p:cTn id="43" dur="500" fill="hold"/>
                                        <p:tgtEl>
                                          <p:spTgt spid="14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4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7" grpId="2"/>
      <p:bldP build="whole" bldLvl="1" animBg="1" rev="0" advAuto="0" spid="146"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image15.jpg" descr="http://www.frontiernet.net/~jimdandy/specials/onedayatatime/catsmile.jpg"/>
          <p:cNvPicPr/>
          <p:nvPr/>
        </p:nvPicPr>
        <p:blipFill>
          <a:blip r:embed="rId2">
            <a:extLst/>
          </a:blip>
          <a:stretch>
            <a:fillRect/>
          </a:stretch>
        </p:blipFill>
        <p:spPr>
          <a:xfrm>
            <a:off x="-84667" y="0"/>
            <a:ext cx="9228668" cy="6858000"/>
          </a:xfrm>
          <a:prstGeom prst="rect">
            <a:avLst/>
          </a:prstGeom>
          <a:ln w="12700">
            <a:miter lim="400000"/>
          </a:ln>
        </p:spPr>
      </p:pic>
      <p:sp>
        <p:nvSpPr>
          <p:cNvPr id="158" name="Shape 158"/>
          <p:cNvSpPr/>
          <p:nvPr/>
        </p:nvSpPr>
        <p:spPr>
          <a:xfrm>
            <a:off x="1447799" y="5105399"/>
            <a:ext cx="4655417" cy="96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6000">
                <a:solidFill>
                  <a:srgbClr val="D99694"/>
                </a:solidFill>
              </a:defRPr>
            </a:lvl1pPr>
          </a:lstStyle>
          <a:p>
            <a:pPr lvl="0">
              <a:defRPr b="0" sz="1800">
                <a:solidFill>
                  <a:srgbClr val="000000"/>
                </a:solidFill>
              </a:defRPr>
            </a:pPr>
            <a:r>
              <a:rPr b="1" sz="6000">
                <a:solidFill>
                  <a:srgbClr val="D99694"/>
                </a:solidFill>
              </a:rPr>
              <a:t>That’s all!</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nvSpPr>
        <p:spPr>
          <a:xfrm>
            <a:off x="3124200"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solidFill>
                  <a:srgbClr val="888888"/>
                </a:solidFill>
              </a:defRPr>
            </a:lvl1pPr>
          </a:lstStyle>
          <a:p>
            <a:pPr lvl="0">
              <a:defRPr sz="1800">
                <a:solidFill>
                  <a:srgbClr val="000000"/>
                </a:solidFill>
              </a:defRPr>
            </a:pPr>
            <a:r>
              <a:rPr sz="1200">
                <a:solidFill>
                  <a:srgbClr val="888888"/>
                </a:solidFill>
              </a:rPr>
              <a:t>Purdue University Writing Lab</a:t>
            </a:r>
          </a:p>
        </p:txBody>
      </p:sp>
      <p:sp>
        <p:nvSpPr>
          <p:cNvPr id="161" name="Shape 161"/>
          <p:cNvSpPr/>
          <p:nvPr>
            <p:ph type="title"/>
          </p:nvPr>
        </p:nvSpPr>
        <p:spPr>
          <a:xfrm>
            <a:off x="381000" y="1676400"/>
            <a:ext cx="5181600" cy="2590800"/>
          </a:xfrm>
          <a:prstGeom prst="rect">
            <a:avLst/>
          </a:prstGeom>
        </p:spPr>
        <p:txBody>
          <a:bodyPr lIns="46037" tIns="46037" rIns="46037" bIns="46037" anchor="b"/>
          <a:lstStyle/>
          <a:p>
            <a:pPr lvl="0">
              <a:defRPr sz="1800"/>
            </a:pPr>
            <a:r>
              <a:rPr sz="4400"/>
              <a:t>Documenting Sources:</a:t>
            </a:r>
            <a:br>
              <a:rPr sz="4400"/>
            </a:br>
            <a:r>
              <a:rPr sz="4400"/>
              <a:t>Using APA Format</a:t>
            </a:r>
          </a:p>
        </p:txBody>
      </p:sp>
      <p:sp>
        <p:nvSpPr>
          <p:cNvPr id="162" name="Shape 162"/>
          <p:cNvSpPr/>
          <p:nvPr>
            <p:ph type="body" idx="1"/>
          </p:nvPr>
        </p:nvSpPr>
        <p:spPr>
          <a:xfrm>
            <a:off x="533400" y="4572000"/>
            <a:ext cx="5181600" cy="1524000"/>
          </a:xfrm>
          <a:prstGeom prst="rect">
            <a:avLst/>
          </a:prstGeom>
        </p:spPr>
        <p:txBody>
          <a:bodyPr lIns="46037" tIns="46037" rIns="46037" bIns="46037"/>
          <a:lstStyle>
            <a:lvl1pPr>
              <a:lnSpc>
                <a:spcPct val="90000"/>
              </a:lnSpc>
            </a:lvl1pPr>
          </a:lstStyle>
          <a:p>
            <a:pPr lvl="0">
              <a:defRPr sz="1800">
                <a:solidFill>
                  <a:srgbClr val="000000"/>
                </a:solidFill>
              </a:defRPr>
            </a:pPr>
            <a:r>
              <a:rPr sz="3200">
                <a:solidFill>
                  <a:srgbClr val="888888"/>
                </a:solidFill>
              </a:rPr>
              <a:t>A workshop brought to you by the Purdue University Writing Lab</a:t>
            </a:r>
          </a:p>
        </p:txBody>
      </p:sp>
      <p:grpSp>
        <p:nvGrpSpPr>
          <p:cNvPr id="165" name="Group 165" descr="Green marble"/>
          <p:cNvGrpSpPr/>
          <p:nvPr/>
        </p:nvGrpSpPr>
        <p:grpSpPr>
          <a:xfrm>
            <a:off x="6096000" y="1981200"/>
            <a:ext cx="2438400" cy="3886200"/>
            <a:chOff x="0" y="0"/>
            <a:chExt cx="2438400" cy="3886200"/>
          </a:xfrm>
        </p:grpSpPr>
        <p:sp>
          <p:nvSpPr>
            <p:cNvPr id="163" name="Shape 163"/>
            <p:cNvSpPr/>
            <p:nvPr/>
          </p:nvSpPr>
          <p:spPr>
            <a:xfrm>
              <a:off x="0" y="0"/>
              <a:ext cx="2438400" cy="3886200"/>
            </a:xfrm>
            <a:prstGeom prst="rect">
              <a:avLst/>
            </a:prstGeom>
            <a:blipFill rotWithShape="1">
              <a:blip r:embed="rId3"/>
              <a:srcRect l="0" t="0" r="0" b="0"/>
              <a:tile tx="0" ty="0" sx="100000" sy="100000" flip="none" algn="tl"/>
            </a:blipFill>
            <a:ln w="12700" cap="flat">
              <a:noFill/>
              <a:miter lim="400000"/>
            </a:ln>
            <a:effectLst/>
          </p:spPr>
          <p:txBody>
            <a:bodyPr wrap="square" lIns="0" tIns="0" rIns="0" bIns="0" numCol="1" anchor="ctr">
              <a:noAutofit/>
            </a:bodyPr>
            <a:lstStyle/>
            <a:p>
              <a:pPr lvl="0"/>
            </a:p>
          </p:txBody>
        </p:sp>
        <p:pic>
          <p:nvPicPr>
            <p:cNvPr id="164" name="image17.png"/>
            <p:cNvPicPr/>
            <p:nvPr/>
          </p:nvPicPr>
          <p:blipFill>
            <a:blip r:embed="rId4">
              <a:extLst/>
            </a:blip>
            <a:stretch>
              <a:fillRect/>
            </a:stretch>
          </p:blipFill>
          <p:spPr>
            <a:xfrm>
              <a:off x="0" y="0"/>
              <a:ext cx="2438400" cy="3886200"/>
            </a:xfrm>
            <a:prstGeom prst="rect">
              <a:avLst/>
            </a:prstGeom>
            <a:ln w="9525" cap="flat">
              <a:solidFill>
                <a:srgbClr val="000000"/>
              </a:solidFill>
              <a:prstDash val="solid"/>
              <a:miter lim="800000"/>
            </a:ln>
            <a:effectLst/>
          </p:spPr>
        </p:pic>
      </p:grpSp>
    </p:spTree>
  </p:cSld>
  <p:clrMapOvr>
    <a:masterClrMapping/>
  </p:clrMapOvr>
  <p:transition spd="med" advClick="1">
    <p:blinds dir="horz"/>
  </p:transition>
</p:sld>
</file>

<file path=ppt/slides/slide2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457200" y="274638"/>
            <a:ext cx="8229600" cy="1143001"/>
          </a:xfrm>
          <a:prstGeom prst="rect">
            <a:avLst/>
          </a:prstGeom>
        </p:spPr>
        <p:txBody>
          <a:bodyPr/>
          <a:lstStyle/>
          <a:p>
            <a:pPr lvl="0">
              <a:defRPr sz="1800"/>
            </a:pPr>
            <a:r>
              <a:rPr sz="4400"/>
              <a:t>                            </a:t>
            </a:r>
          </a:p>
        </p:txBody>
      </p:sp>
      <p:sp>
        <p:nvSpPr>
          <p:cNvPr id="170" name="Shape 170"/>
          <p:cNvSpPr/>
          <p:nvPr>
            <p:ph type="body" idx="1"/>
          </p:nvPr>
        </p:nvSpPr>
        <p:spPr>
          <a:xfrm>
            <a:off x="152400" y="1600200"/>
            <a:ext cx="8534400" cy="4525963"/>
          </a:xfrm>
          <a:prstGeom prst="rect">
            <a:avLst/>
          </a:prstGeom>
        </p:spPr>
        <p:txBody>
          <a:bodyPr/>
          <a:lstStyle/>
          <a:p>
            <a:pPr lvl="0" marL="0" indent="0">
              <a:spcBef>
                <a:spcPts val="2300"/>
              </a:spcBef>
              <a:buSzTx/>
              <a:buNone/>
              <a:defRPr sz="1800"/>
            </a:pPr>
            <a:r>
              <a:rPr sz="3200"/>
              <a:t>                    </a:t>
            </a:r>
            <a:r>
              <a:rPr b="1" sz="8800"/>
              <a:t>                    </a:t>
            </a:r>
            <a:r>
              <a:rPr b="1" sz="9600">
                <a:solidFill>
                  <a:srgbClr val="558ED5"/>
                </a:solidFill>
              </a:rPr>
              <a:t>Communication</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72" name="Shape 172"/>
          <p:cNvSpPr/>
          <p:nvPr>
            <p:ph type="title"/>
          </p:nvPr>
        </p:nvSpPr>
        <p:spPr>
          <a:xfrm>
            <a:off x="457200" y="274638"/>
            <a:ext cx="8229600" cy="1143001"/>
          </a:xfrm>
          <a:prstGeom prst="rect">
            <a:avLst/>
          </a:prstGeom>
        </p:spPr>
        <p:txBody>
          <a:bodyPr/>
          <a:lstStyle/>
          <a:p>
            <a:pPr lvl="0">
              <a:defRPr sz="1800"/>
            </a:pPr>
            <a:r>
              <a:rPr sz="4400"/>
              <a:t>                                </a:t>
            </a:r>
          </a:p>
        </p:txBody>
      </p:sp>
      <p:sp>
        <p:nvSpPr>
          <p:cNvPr id="173" name="Shape 173"/>
          <p:cNvSpPr/>
          <p:nvPr>
            <p:ph type="body" idx="1"/>
          </p:nvPr>
        </p:nvSpPr>
        <p:spPr>
          <a:xfrm>
            <a:off x="457199" y="533400"/>
            <a:ext cx="8421690" cy="4114800"/>
          </a:xfrm>
          <a:prstGeom prst="rect">
            <a:avLst/>
          </a:prstGeom>
        </p:spPr>
        <p:txBody>
          <a:bodyPr/>
          <a:lstStyle/>
          <a:p>
            <a:pPr lvl="0">
              <a:buSzTx/>
              <a:buNone/>
              <a:defRPr sz="1800"/>
            </a:pPr>
            <a:endParaRPr sz="3200"/>
          </a:p>
          <a:p>
            <a:pPr lvl="0" algn="ctr">
              <a:spcBef>
                <a:spcPts val="2300"/>
              </a:spcBef>
              <a:buSzTx/>
              <a:buNone/>
              <a:defRPr sz="1800"/>
            </a:pPr>
            <a:r>
              <a:rPr sz="9600"/>
              <a:t>The Bug</a:t>
            </a:r>
          </a:p>
        </p:txBody>
      </p:sp>
      <p:pic>
        <p:nvPicPr>
          <p:cNvPr id="174" name="image18.pdf" descr="MCj04260220000[1]"/>
          <p:cNvPicPr/>
          <p:nvPr/>
        </p:nvPicPr>
        <p:blipFill>
          <a:blip r:embed="rId3">
            <a:extLst/>
          </a:blip>
          <a:stretch>
            <a:fillRect/>
          </a:stretch>
        </p:blipFill>
        <p:spPr>
          <a:xfrm>
            <a:off x="533400" y="228600"/>
            <a:ext cx="1841500" cy="1911350"/>
          </a:xfrm>
          <a:prstGeom prst="rect">
            <a:avLst/>
          </a:prstGeom>
          <a:ln w="12700">
            <a:miter lim="400000"/>
          </a:ln>
        </p:spPr>
      </p:pic>
      <p:pic>
        <p:nvPicPr>
          <p:cNvPr id="175" name="image19.gif" descr="MMj03364790000[1]"/>
          <p:cNvPicPr/>
          <p:nvPr/>
        </p:nvPicPr>
        <p:blipFill>
          <a:blip r:embed="rId4">
            <a:extLst/>
          </a:blip>
          <a:stretch>
            <a:fillRect/>
          </a:stretch>
        </p:blipFill>
        <p:spPr>
          <a:xfrm>
            <a:off x="7696200" y="1524000"/>
            <a:ext cx="571500" cy="476250"/>
          </a:xfrm>
          <a:prstGeom prst="rect">
            <a:avLst/>
          </a:prstGeom>
          <a:ln w="12700">
            <a:miter lim="400000"/>
          </a:ln>
        </p:spPr>
      </p:pic>
      <p:pic>
        <p:nvPicPr>
          <p:cNvPr id="176" name="image20.gif" descr="MMj02363340000[1]"/>
          <p:cNvPicPr/>
          <p:nvPr/>
        </p:nvPicPr>
        <p:blipFill>
          <a:blip r:embed="rId5">
            <a:extLst/>
          </a:blip>
          <a:stretch>
            <a:fillRect/>
          </a:stretch>
        </p:blipFill>
        <p:spPr>
          <a:xfrm>
            <a:off x="533400" y="5715000"/>
            <a:ext cx="3048000" cy="395289"/>
          </a:xfrm>
          <a:prstGeom prst="rect">
            <a:avLst/>
          </a:prstGeom>
          <a:ln w="12700">
            <a:miter lim="400000"/>
          </a:ln>
        </p:spPr>
      </p:pic>
      <p:pic>
        <p:nvPicPr>
          <p:cNvPr id="177" name="image21.gif" descr="MMj03957530000[1]"/>
          <p:cNvPicPr/>
          <p:nvPr/>
        </p:nvPicPr>
        <p:blipFill>
          <a:blip r:embed="rId6">
            <a:extLst/>
          </a:blip>
          <a:stretch>
            <a:fillRect/>
          </a:stretch>
        </p:blipFill>
        <p:spPr>
          <a:xfrm>
            <a:off x="2590800" y="685800"/>
            <a:ext cx="4191000" cy="933450"/>
          </a:xfrm>
          <a:prstGeom prst="rect">
            <a:avLst/>
          </a:prstGeom>
          <a:ln w="12700">
            <a:miter lim="400000"/>
          </a:ln>
        </p:spPr>
      </p:pic>
      <p:pic>
        <p:nvPicPr>
          <p:cNvPr id="178" name="image22.pdf" descr="MCj03468950000[1]"/>
          <p:cNvPicPr/>
          <p:nvPr/>
        </p:nvPicPr>
        <p:blipFill>
          <a:blip r:embed="rId7">
            <a:extLst/>
          </a:blip>
          <a:stretch>
            <a:fillRect/>
          </a:stretch>
        </p:blipFill>
        <p:spPr>
          <a:xfrm>
            <a:off x="2971800" y="4800600"/>
            <a:ext cx="1839914" cy="1698625"/>
          </a:xfrm>
          <a:prstGeom prst="rect">
            <a:avLst/>
          </a:prstGeom>
          <a:ln w="12700">
            <a:miter lim="400000"/>
          </a:ln>
        </p:spPr>
      </p:pic>
      <p:pic>
        <p:nvPicPr>
          <p:cNvPr id="179" name="image23.pdf" descr="MCj02302910000[1]"/>
          <p:cNvPicPr/>
          <p:nvPr/>
        </p:nvPicPr>
        <p:blipFill>
          <a:blip r:embed="rId8">
            <a:extLst/>
          </a:blip>
          <a:stretch>
            <a:fillRect/>
          </a:stretch>
        </p:blipFill>
        <p:spPr>
          <a:xfrm>
            <a:off x="5364162" y="2895600"/>
            <a:ext cx="3779838" cy="3429000"/>
          </a:xfrm>
          <a:prstGeom prst="rect">
            <a:avLst/>
          </a:prstGeom>
          <a:ln w="12700">
            <a:miter lim="400000"/>
          </a:ln>
        </p:spPr>
      </p:pic>
      <p:pic>
        <p:nvPicPr>
          <p:cNvPr id="180" name="image24.pdf" descr="MCj02875670000[1]"/>
          <p:cNvPicPr/>
          <p:nvPr/>
        </p:nvPicPr>
        <p:blipFill>
          <a:blip r:embed="rId9">
            <a:extLst/>
          </a:blip>
          <a:stretch>
            <a:fillRect/>
          </a:stretch>
        </p:blipFill>
        <p:spPr>
          <a:xfrm>
            <a:off x="533400" y="2971800"/>
            <a:ext cx="2795589" cy="2263775"/>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457200" y="274638"/>
            <a:ext cx="8229600" cy="1143001"/>
          </a:xfrm>
          <a:prstGeom prst="rect">
            <a:avLst/>
          </a:prstGeom>
        </p:spPr>
        <p:txBody>
          <a:bodyPr/>
          <a:lstStyle/>
          <a:p>
            <a:pPr lvl="0">
              <a:defRPr sz="1800"/>
            </a:pPr>
            <a:r>
              <a:rPr sz="4400"/>
              <a:t>                            </a:t>
            </a:r>
          </a:p>
        </p:txBody>
      </p:sp>
      <p:sp>
        <p:nvSpPr>
          <p:cNvPr id="185" name="Shape 185"/>
          <p:cNvSpPr/>
          <p:nvPr>
            <p:ph type="body" idx="1"/>
          </p:nvPr>
        </p:nvSpPr>
        <p:spPr>
          <a:xfrm>
            <a:off x="457199" y="3733800"/>
            <a:ext cx="8421690" cy="2819400"/>
          </a:xfrm>
          <a:prstGeom prst="rect">
            <a:avLst/>
          </a:prstGeom>
        </p:spPr>
        <p:txBody>
          <a:bodyPr/>
          <a:lstStyle/>
          <a:p>
            <a:pPr lvl="0" marL="192881" indent="-192881">
              <a:lnSpc>
                <a:spcPct val="90000"/>
              </a:lnSpc>
              <a:spcBef>
                <a:spcPts val="400"/>
              </a:spcBef>
              <a:defRPr sz="1800"/>
            </a:pPr>
            <a:r>
              <a:t>Choose a partner </a:t>
            </a:r>
          </a:p>
          <a:p>
            <a:pPr lvl="0" marL="192881" indent="-192881">
              <a:lnSpc>
                <a:spcPct val="90000"/>
              </a:lnSpc>
              <a:spcBef>
                <a:spcPts val="400"/>
              </a:spcBef>
              <a:defRPr sz="1800"/>
            </a:pPr>
            <a:r>
              <a:t> Agree on a shape</a:t>
            </a:r>
          </a:p>
          <a:p>
            <a:pPr lvl="0" marL="192881" indent="-192881">
              <a:lnSpc>
                <a:spcPct val="90000"/>
              </a:lnSpc>
              <a:spcBef>
                <a:spcPts val="400"/>
              </a:spcBef>
              <a:defRPr sz="1800"/>
            </a:pPr>
            <a:r>
              <a:t>Write down the steps for someone to draw the shape</a:t>
            </a:r>
          </a:p>
          <a:p>
            <a:pPr lvl="0" marL="192881" indent="-192881">
              <a:lnSpc>
                <a:spcPct val="90000"/>
              </a:lnSpc>
              <a:spcBef>
                <a:spcPts val="400"/>
              </a:spcBef>
              <a:defRPr sz="1800"/>
            </a:pPr>
            <a:r>
              <a:t>Write your names on the back of the directions</a:t>
            </a:r>
          </a:p>
          <a:p>
            <a:pPr lvl="0" marL="192881" indent="-192881">
              <a:lnSpc>
                <a:spcPct val="90000"/>
              </a:lnSpc>
              <a:spcBef>
                <a:spcPts val="400"/>
              </a:spcBef>
              <a:defRPr sz="1800"/>
            </a:pPr>
            <a:r>
              <a:t>Pass the directions to another group (airplane)</a:t>
            </a:r>
          </a:p>
          <a:p>
            <a:pPr lvl="0" marL="192881" indent="-192881">
              <a:lnSpc>
                <a:spcPct val="90000"/>
              </a:lnSpc>
              <a:spcBef>
                <a:spcPts val="400"/>
              </a:spcBef>
              <a:defRPr sz="1800"/>
            </a:pPr>
            <a:r>
              <a:t>Try to draw the shape from the written directions</a:t>
            </a:r>
          </a:p>
          <a:p>
            <a:pPr lvl="0" marL="192881" indent="-192881">
              <a:lnSpc>
                <a:spcPct val="90000"/>
              </a:lnSpc>
              <a:spcBef>
                <a:spcPts val="400"/>
              </a:spcBef>
              <a:defRPr sz="1800"/>
            </a:pPr>
            <a:r>
              <a:t>Check the shape with the authors’ of the directions</a:t>
            </a:r>
          </a:p>
          <a:p>
            <a:pPr lvl="0">
              <a:lnSpc>
                <a:spcPct val="90000"/>
              </a:lnSpc>
              <a:spcBef>
                <a:spcPts val="600"/>
              </a:spcBef>
              <a:buSzTx/>
              <a:buNone/>
              <a:defRPr sz="1800"/>
            </a:pPr>
            <a:r>
              <a:rPr sz="2800"/>
              <a:t>                        </a:t>
            </a:r>
          </a:p>
        </p:txBody>
      </p:sp>
      <p:sp>
        <p:nvSpPr>
          <p:cNvPr id="186" name="Shape 186"/>
          <p:cNvSpPr/>
          <p:nvPr/>
        </p:nvSpPr>
        <p:spPr>
          <a:xfrm>
            <a:off x="2590800" y="914400"/>
            <a:ext cx="5486400" cy="3048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384047">
              <a:defRPr sz="10080">
                <a:solidFill>
                  <a:srgbClr val="6699FF"/>
                </a:solidFill>
                <a:latin typeface="Impact"/>
                <a:ea typeface="Impact"/>
                <a:cs typeface="Impact"/>
                <a:sym typeface="Impact"/>
              </a:defRPr>
            </a:lvl1pPr>
          </a:lstStyle>
          <a:p>
            <a:pPr lvl="0">
              <a:defRPr sz="1800">
                <a:solidFill>
                  <a:srgbClr val="000000"/>
                </a:solidFill>
              </a:defRPr>
            </a:pPr>
            <a:r>
              <a:rPr sz="10080">
                <a:solidFill>
                  <a:srgbClr val="6699FF"/>
                </a:solidFill>
              </a:rPr>
              <a:t>The Shape</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el" backwards="0">
                                    <p:tmAbs val="0"/>
                                  </p:iterate>
                                  <p:childTnLst>
                                    <p:set>
                                      <p:cBhvr>
                                        <p:cTn id="6" fill="hold"/>
                                        <p:tgtEl>
                                          <p:spTgt spid="184"/>
                                        </p:tgtEl>
                                        <p:attrNameLst>
                                          <p:attrName>style.visibility</p:attrName>
                                        </p:attrNameLst>
                                      </p:cBhvr>
                                      <p:to>
                                        <p:strVal val="visible"/>
                                      </p:to>
                                    </p:set>
                                    <p:anim calcmode="lin" valueType="num">
                                      <p:cBhvr>
                                        <p:cTn id="7" dur="1230" fill="hold"/>
                                        <p:tgtEl>
                                          <p:spTgt spid="184"/>
                                        </p:tgtEl>
                                        <p:attrNameLst>
                                          <p:attrName>ppt_w</p:attrName>
                                        </p:attrNameLst>
                                      </p:cBhvr>
                                      <p:tavLst>
                                        <p:tav tm="0">
                                          <p:val>
                                            <p:strVal val="4*#ppt_w"/>
                                          </p:val>
                                        </p:tav>
                                        <p:tav tm="100000">
                                          <p:val>
                                            <p:strVal val="#ppt_w"/>
                                          </p:val>
                                        </p:tav>
                                      </p:tavLst>
                                    </p:anim>
                                    <p:anim calcmode="lin" valueType="num">
                                      <p:cBhvr>
                                        <p:cTn id="8" dur="1230" fill="hold"/>
                                        <p:tgtEl>
                                          <p:spTgt spid="18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85">
                                            <p:bg/>
                                          </p:spTgt>
                                        </p:tgtEl>
                                        <p:attrNameLst>
                                          <p:attrName>style.visibility</p:attrName>
                                        </p:attrNameLst>
                                      </p:cBhvr>
                                      <p:to>
                                        <p:strVal val="visible"/>
                                      </p:to>
                                    </p:set>
                                    <p:anim calcmode="lin" valueType="num">
                                      <p:cBhvr>
                                        <p:cTn id="13" dur="500" fill="hold"/>
                                        <p:tgtEl>
                                          <p:spTgt spid="185">
                                            <p:bg/>
                                          </p:spTgt>
                                        </p:tgtEl>
                                        <p:attrNameLst>
                                          <p:attrName>ppt_w</p:attrName>
                                        </p:attrNameLst>
                                      </p:cBhvr>
                                      <p:tavLst>
                                        <p:tav tm="0">
                                          <p:val>
                                            <p:fltVal val="0"/>
                                          </p:val>
                                        </p:tav>
                                        <p:tav tm="100000">
                                          <p:val>
                                            <p:strVal val="#ppt_w"/>
                                          </p:val>
                                        </p:tav>
                                      </p:tavLst>
                                    </p:anim>
                                    <p:anim calcmode="lin" valueType="num">
                                      <p:cBhvr>
                                        <p:cTn id="14" dur="500" fill="hold"/>
                                        <p:tgtEl>
                                          <p:spTgt spid="185">
                                            <p:bg/>
                                          </p:spTgt>
                                        </p:tgtEl>
                                        <p:attrNameLst>
                                          <p:attrName>ppt_h</p:attrName>
                                        </p:attrNameLst>
                                      </p:cBhvr>
                                      <p:tavLst>
                                        <p:tav tm="0">
                                          <p:val>
                                            <p:fltVal val="0"/>
                                          </p:val>
                                        </p:tav>
                                        <p:tav tm="100000">
                                          <p:val>
                                            <p:strVal val="#ppt_h"/>
                                          </p:val>
                                        </p:tav>
                                      </p:tavLst>
                                    </p:anim>
                                  </p:childTnLst>
                                </p:cTn>
                              </p:par>
                              <p:par>
                                <p:cTn id="15" presetClass="entr" presetSubtype="32" presetID="23" grpId="2" fill="hold">
                                  <p:stCondLst>
                                    <p:cond delay="0"/>
                                  </p:stCondLst>
                                  <p:iterate type="el" backwards="0">
                                    <p:tmAbs val="0"/>
                                  </p:iterate>
                                  <p:childTnLst>
                                    <p:set>
                                      <p:cBhvr>
                                        <p:cTn id="16" fill="hold"/>
                                        <p:tgtEl>
                                          <p:spTgt spid="185">
                                            <p:txEl>
                                              <p:pRg st="0" end="0"/>
                                            </p:txEl>
                                          </p:spTgt>
                                        </p:tgtEl>
                                        <p:attrNameLst>
                                          <p:attrName>style.visibility</p:attrName>
                                        </p:attrNameLst>
                                      </p:cBhvr>
                                      <p:to>
                                        <p:strVal val="visible"/>
                                      </p:to>
                                    </p:set>
                                    <p:anim calcmode="lin" valueType="num">
                                      <p:cBhvr>
                                        <p:cTn id="17" dur="500" fill="hold"/>
                                        <p:tgtEl>
                                          <p:spTgt spid="18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8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32" presetID="23" grpId="2" fill="hold">
                                  <p:stCondLst>
                                    <p:cond delay="0"/>
                                  </p:stCondLst>
                                  <p:iterate type="el" backwards="0">
                                    <p:tmAbs val="0"/>
                                  </p:iterate>
                                  <p:childTnLst>
                                    <p:set>
                                      <p:cBhvr>
                                        <p:cTn id="22" fill="hold"/>
                                        <p:tgtEl>
                                          <p:spTgt spid="185">
                                            <p:txEl>
                                              <p:pRg st="1" end="1"/>
                                            </p:txEl>
                                          </p:spTgt>
                                        </p:tgtEl>
                                        <p:attrNameLst>
                                          <p:attrName>style.visibility</p:attrName>
                                        </p:attrNameLst>
                                      </p:cBhvr>
                                      <p:to>
                                        <p:strVal val="visible"/>
                                      </p:to>
                                    </p:set>
                                    <p:anim calcmode="lin" valueType="num">
                                      <p:cBhvr>
                                        <p:cTn id="23" dur="500" fill="hold"/>
                                        <p:tgtEl>
                                          <p:spTgt spid="18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8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32" presetID="23" grpId="2" fill="hold">
                                  <p:stCondLst>
                                    <p:cond delay="0"/>
                                  </p:stCondLst>
                                  <p:iterate type="el" backwards="0">
                                    <p:tmAbs val="0"/>
                                  </p:iterate>
                                  <p:childTnLst>
                                    <p:set>
                                      <p:cBhvr>
                                        <p:cTn id="28" fill="hold"/>
                                        <p:tgtEl>
                                          <p:spTgt spid="185">
                                            <p:txEl>
                                              <p:pRg st="2" end="2"/>
                                            </p:txEl>
                                          </p:spTgt>
                                        </p:tgtEl>
                                        <p:attrNameLst>
                                          <p:attrName>style.visibility</p:attrName>
                                        </p:attrNameLst>
                                      </p:cBhvr>
                                      <p:to>
                                        <p:strVal val="visible"/>
                                      </p:to>
                                    </p:set>
                                    <p:anim calcmode="lin" valueType="num">
                                      <p:cBhvr>
                                        <p:cTn id="29" dur="500" fill="hold"/>
                                        <p:tgtEl>
                                          <p:spTgt spid="18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8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32" presetID="23" grpId="2" fill="hold">
                                  <p:stCondLst>
                                    <p:cond delay="0"/>
                                  </p:stCondLst>
                                  <p:iterate type="el" backwards="0">
                                    <p:tmAbs val="0"/>
                                  </p:iterate>
                                  <p:childTnLst>
                                    <p:set>
                                      <p:cBhvr>
                                        <p:cTn id="34" fill="hold"/>
                                        <p:tgtEl>
                                          <p:spTgt spid="185">
                                            <p:txEl>
                                              <p:pRg st="3" end="3"/>
                                            </p:txEl>
                                          </p:spTgt>
                                        </p:tgtEl>
                                        <p:attrNameLst>
                                          <p:attrName>style.visibility</p:attrName>
                                        </p:attrNameLst>
                                      </p:cBhvr>
                                      <p:to>
                                        <p:strVal val="visible"/>
                                      </p:to>
                                    </p:set>
                                    <p:anim calcmode="lin" valueType="num">
                                      <p:cBhvr>
                                        <p:cTn id="35" dur="500" fill="hold"/>
                                        <p:tgtEl>
                                          <p:spTgt spid="18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8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32" presetID="23" grpId="2" fill="hold">
                                  <p:stCondLst>
                                    <p:cond delay="0"/>
                                  </p:stCondLst>
                                  <p:iterate type="el" backwards="0">
                                    <p:tmAbs val="0"/>
                                  </p:iterate>
                                  <p:childTnLst>
                                    <p:set>
                                      <p:cBhvr>
                                        <p:cTn id="40" fill="hold"/>
                                        <p:tgtEl>
                                          <p:spTgt spid="185">
                                            <p:txEl>
                                              <p:pRg st="4" end="4"/>
                                            </p:txEl>
                                          </p:spTgt>
                                        </p:tgtEl>
                                        <p:attrNameLst>
                                          <p:attrName>style.visibility</p:attrName>
                                        </p:attrNameLst>
                                      </p:cBhvr>
                                      <p:to>
                                        <p:strVal val="visible"/>
                                      </p:to>
                                    </p:set>
                                    <p:anim calcmode="lin" valueType="num">
                                      <p:cBhvr>
                                        <p:cTn id="41" dur="500" fill="hold"/>
                                        <p:tgtEl>
                                          <p:spTgt spid="18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8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32" presetID="23" grpId="2" fill="hold">
                                  <p:stCondLst>
                                    <p:cond delay="0"/>
                                  </p:stCondLst>
                                  <p:iterate type="el" backwards="0">
                                    <p:tmAbs val="0"/>
                                  </p:iterate>
                                  <p:childTnLst>
                                    <p:set>
                                      <p:cBhvr>
                                        <p:cTn id="46" fill="hold"/>
                                        <p:tgtEl>
                                          <p:spTgt spid="185">
                                            <p:txEl>
                                              <p:pRg st="5" end="5"/>
                                            </p:txEl>
                                          </p:spTgt>
                                        </p:tgtEl>
                                        <p:attrNameLst>
                                          <p:attrName>style.visibility</p:attrName>
                                        </p:attrNameLst>
                                      </p:cBhvr>
                                      <p:to>
                                        <p:strVal val="visible"/>
                                      </p:to>
                                    </p:set>
                                    <p:anim calcmode="lin" valueType="num">
                                      <p:cBhvr>
                                        <p:cTn id="47" dur="500" fill="hold"/>
                                        <p:tgtEl>
                                          <p:spTgt spid="18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8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32" presetID="23" grpId="2" fill="hold">
                                  <p:stCondLst>
                                    <p:cond delay="0"/>
                                  </p:stCondLst>
                                  <p:iterate type="el" backwards="0">
                                    <p:tmAbs val="0"/>
                                  </p:iterate>
                                  <p:childTnLst>
                                    <p:set>
                                      <p:cBhvr>
                                        <p:cTn id="52" fill="hold"/>
                                        <p:tgtEl>
                                          <p:spTgt spid="185">
                                            <p:txEl>
                                              <p:pRg st="6" end="6"/>
                                            </p:txEl>
                                          </p:spTgt>
                                        </p:tgtEl>
                                        <p:attrNameLst>
                                          <p:attrName>style.visibility</p:attrName>
                                        </p:attrNameLst>
                                      </p:cBhvr>
                                      <p:to>
                                        <p:strVal val="visible"/>
                                      </p:to>
                                    </p:set>
                                    <p:anim calcmode="lin" valueType="num">
                                      <p:cBhvr>
                                        <p:cTn id="53" dur="500" fill="hold"/>
                                        <p:tgtEl>
                                          <p:spTgt spid="185">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18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32" presetID="23" grpId="2" fill="hold">
                                  <p:stCondLst>
                                    <p:cond delay="0"/>
                                  </p:stCondLst>
                                  <p:iterate type="el" backwards="0">
                                    <p:tmAbs val="0"/>
                                  </p:iterate>
                                  <p:childTnLst>
                                    <p:set>
                                      <p:cBhvr>
                                        <p:cTn id="58" fill="hold"/>
                                        <p:tgtEl>
                                          <p:spTgt spid="185">
                                            <p:txEl>
                                              <p:pRg st="7" end="7"/>
                                            </p:txEl>
                                          </p:spTgt>
                                        </p:tgtEl>
                                        <p:attrNameLst>
                                          <p:attrName>style.visibility</p:attrName>
                                        </p:attrNameLst>
                                      </p:cBhvr>
                                      <p:to>
                                        <p:strVal val="visible"/>
                                      </p:to>
                                    </p:set>
                                    <p:anim calcmode="lin" valueType="num">
                                      <p:cBhvr>
                                        <p:cTn id="59" dur="500" fill="hold"/>
                                        <p:tgtEl>
                                          <p:spTgt spid="185">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185">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5" grpId="2"/>
      <p:bldP build="whole" bldLvl="1" animBg="1" rev="0" advAuto="0" spid="184" grpId="1"/>
    </p:bldLst>
  </p:timing>
</p:sld>
</file>

<file path=ppt/slides/slide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56" name="Shape 56"/>
          <p:cNvSpPr/>
          <p:nvPr>
            <p:ph type="title"/>
          </p:nvPr>
        </p:nvSpPr>
        <p:spPr>
          <a:xfrm>
            <a:off x="0" y="76200"/>
            <a:ext cx="9144000" cy="1143000"/>
          </a:xfrm>
          <a:prstGeom prst="rect">
            <a:avLst/>
          </a:prstGeom>
        </p:spPr>
        <p:txBody>
          <a:bodyPr/>
          <a:lstStyle>
            <a:lvl1pPr>
              <a:defRPr sz="4800">
                <a:solidFill>
                  <a:srgbClr val="0000FF"/>
                </a:solidFill>
              </a:defRPr>
            </a:lvl1pPr>
          </a:lstStyle>
          <a:p>
            <a:pPr lvl="0">
              <a:defRPr sz="1800">
                <a:solidFill>
                  <a:srgbClr val="000000"/>
                </a:solidFill>
              </a:defRPr>
            </a:pPr>
            <a:r>
              <a:rPr sz="4800">
                <a:solidFill>
                  <a:srgbClr val="0000FF"/>
                </a:solidFill>
              </a:rPr>
              <a:t>Speaking &amp; Writing</a:t>
            </a:r>
          </a:p>
        </p:txBody>
      </p:sp>
      <p:sp>
        <p:nvSpPr>
          <p:cNvPr id="57" name="Shape 57"/>
          <p:cNvSpPr/>
          <p:nvPr>
            <p:ph type="body" idx="1"/>
          </p:nvPr>
        </p:nvSpPr>
        <p:spPr>
          <a:xfrm>
            <a:off x="457200" y="1600200"/>
            <a:ext cx="8229600" cy="4525963"/>
          </a:xfrm>
          <a:prstGeom prst="rect">
            <a:avLst/>
          </a:prstGeom>
        </p:spPr>
        <p:txBody>
          <a:bodyPr/>
          <a:lstStyle/>
          <a:p>
            <a:pPr lvl="0">
              <a:spcBef>
                <a:spcPts val="1000"/>
              </a:spcBef>
              <a:buSzTx/>
              <a:buNone/>
              <a:defRPr sz="1800"/>
            </a:pPr>
            <a:r>
              <a:rPr sz="3200"/>
              <a:t> </a:t>
            </a:r>
            <a:r>
              <a:rPr sz="4400"/>
              <a:t>You speak because you have</a:t>
            </a:r>
            <a:endParaRPr sz="4400"/>
          </a:p>
          <a:p>
            <a:pPr lvl="0">
              <a:buSzTx/>
              <a:buNone/>
              <a:defRPr sz="1800"/>
            </a:pPr>
            <a:endParaRPr sz="4400"/>
          </a:p>
          <a:p>
            <a:pPr lvl="0">
              <a:defRPr sz="1800"/>
            </a:pPr>
            <a:r>
              <a:rPr sz="3200"/>
              <a:t>Something to say:  </a:t>
            </a:r>
            <a:r>
              <a:rPr i="1" sz="3200">
                <a:solidFill>
                  <a:srgbClr val="0000FF"/>
                </a:solidFill>
              </a:rPr>
              <a:t>a subject/topic</a:t>
            </a:r>
            <a:endParaRPr i="1" sz="3200">
              <a:solidFill>
                <a:srgbClr val="0000FF"/>
              </a:solidFill>
            </a:endParaRPr>
          </a:p>
          <a:p>
            <a:pPr lvl="0">
              <a:defRPr sz="1800"/>
            </a:pPr>
            <a:r>
              <a:rPr sz="3200"/>
              <a:t>A reason for saying it: </a:t>
            </a:r>
            <a:r>
              <a:rPr i="1" sz="3200">
                <a:solidFill>
                  <a:srgbClr val="0000FF"/>
                </a:solidFill>
              </a:rPr>
              <a:t>a purpose</a:t>
            </a:r>
            <a:endParaRPr i="1" sz="3200">
              <a:solidFill>
                <a:srgbClr val="0000FF"/>
              </a:solidFill>
            </a:endParaRPr>
          </a:p>
          <a:p>
            <a:pPr lvl="0">
              <a:defRPr sz="1800"/>
            </a:pPr>
            <a:r>
              <a:rPr sz="3200"/>
              <a:t>Someone to listen: </a:t>
            </a:r>
            <a:r>
              <a:rPr i="1" sz="3200">
                <a:solidFill>
                  <a:srgbClr val="0000FF"/>
                </a:solidFill>
              </a:rPr>
              <a:t>an audience</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image2.jpeg" descr="C:\Documents and Settings\strunci\Local Settings\Temporary Internet Files\Content.IE5\M0MBYH5K\MPj04434930000[1].jpg"/>
          <p:cNvPicPr/>
          <p:nvPr/>
        </p:nvPicPr>
        <p:blipFill>
          <a:blip r:embed="rId2">
            <a:extLst/>
          </a:blip>
          <a:stretch>
            <a:fillRect/>
          </a:stretch>
        </p:blipFill>
        <p:spPr>
          <a:xfrm>
            <a:off x="0" y="0"/>
            <a:ext cx="9144000" cy="6858000"/>
          </a:xfrm>
          <a:prstGeom prst="rect">
            <a:avLst/>
          </a:prstGeom>
          <a:ln w="12700">
            <a:miter lim="400000"/>
          </a:ln>
        </p:spPr>
      </p:pic>
      <p:sp>
        <p:nvSpPr>
          <p:cNvPr id="62" name="Shape 62"/>
          <p:cNvSpPr/>
          <p:nvPr/>
        </p:nvSpPr>
        <p:spPr>
          <a:xfrm>
            <a:off x="304799" y="228599"/>
            <a:ext cx="5686469"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solidFill>
                  <a:srgbClr val="376092"/>
                </a:solidFill>
              </a:defRPr>
            </a:lvl1pPr>
          </a:lstStyle>
          <a:p>
            <a:pPr lvl="0">
              <a:defRPr b="0" sz="1800">
                <a:solidFill>
                  <a:srgbClr val="000000"/>
                </a:solidFill>
              </a:defRPr>
            </a:pPr>
            <a:r>
              <a:rPr b="1" sz="3200">
                <a:solidFill>
                  <a:srgbClr val="376092"/>
                </a:solidFill>
              </a:rPr>
              <a:t>You speak because you have</a:t>
            </a:r>
          </a:p>
        </p:txBody>
      </p:sp>
      <p:sp>
        <p:nvSpPr>
          <p:cNvPr id="63" name="Shape 63"/>
          <p:cNvSpPr/>
          <p:nvPr/>
        </p:nvSpPr>
        <p:spPr>
          <a:xfrm>
            <a:off x="5562600" y="381000"/>
            <a:ext cx="3581400" cy="501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4000"/>
              <a:t>Something to say:  </a:t>
            </a:r>
            <a:r>
              <a:rPr i="1" sz="3600">
                <a:solidFill>
                  <a:srgbClr val="0000FF"/>
                </a:solidFill>
              </a:rPr>
              <a:t>a subject/topic</a:t>
            </a:r>
            <a:endParaRPr i="1" sz="3600">
              <a:solidFill>
                <a:srgbClr val="0000FF"/>
              </a:solidFill>
            </a:endParaRPr>
          </a:p>
          <a:p>
            <a:pPr lvl="0"/>
            <a:r>
              <a:rPr b="1" sz="3600"/>
              <a:t>A reason for saying it: </a:t>
            </a:r>
            <a:r>
              <a:rPr i="1" sz="3600">
                <a:solidFill>
                  <a:srgbClr val="0000FF"/>
                </a:solidFill>
              </a:rPr>
              <a:t>a purpose</a:t>
            </a:r>
            <a:endParaRPr i="1" sz="3600">
              <a:solidFill>
                <a:srgbClr val="0000FF"/>
              </a:solidFill>
            </a:endParaRPr>
          </a:p>
          <a:p>
            <a:pPr lvl="0"/>
            <a:r>
              <a:rPr b="1" sz="3600"/>
              <a:t>Someone to listen: </a:t>
            </a:r>
            <a:r>
              <a:rPr i="1" sz="3600">
                <a:solidFill>
                  <a:srgbClr val="0000FF"/>
                </a:solidFill>
              </a:rPr>
              <a:t>an audience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3">
                                            <p:bg/>
                                          </p:spTgt>
                                        </p:tgtEl>
                                        <p:attrNameLst>
                                          <p:attrName>style.visibility</p:attrName>
                                        </p:attrNameLst>
                                      </p:cBhvr>
                                      <p:to>
                                        <p:strVal val="visible"/>
                                      </p:to>
                                    </p:set>
                                    <p:anim calcmode="lin" valueType="num">
                                      <p:cBhvr>
                                        <p:cTn id="7" dur="500" fill="hold"/>
                                        <p:tgtEl>
                                          <p:spTgt spid="63">
                                            <p:bg/>
                                          </p:spTgt>
                                        </p:tgtEl>
                                        <p:attrNameLst>
                                          <p:attrName>ppt_x</p:attrName>
                                        </p:attrNameLst>
                                      </p:cBhvr>
                                      <p:tavLst>
                                        <p:tav tm="0">
                                          <p:val>
                                            <p:strVal val="#ppt_x"/>
                                          </p:val>
                                        </p:tav>
                                        <p:tav tm="100000">
                                          <p:val>
                                            <p:strVal val="#ppt_x"/>
                                          </p:val>
                                        </p:tav>
                                      </p:tavLst>
                                    </p:anim>
                                    <p:anim calcmode="lin" valueType="num">
                                      <p:cBhvr>
                                        <p:cTn id="8" dur="500" fill="hold"/>
                                        <p:tgtEl>
                                          <p:spTgt spid="63">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63">
                                            <p:txEl>
                                              <p:pRg st="0" end="0"/>
                                            </p:txEl>
                                          </p:spTgt>
                                        </p:tgtEl>
                                        <p:attrNameLst>
                                          <p:attrName>style.visibility</p:attrName>
                                        </p:attrNameLst>
                                      </p:cBhvr>
                                      <p:to>
                                        <p:strVal val="visible"/>
                                      </p:to>
                                    </p:set>
                                    <p:anim calcmode="lin" valueType="num">
                                      <p:cBhvr>
                                        <p:cTn id="1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63">
                                            <p:txEl>
                                              <p:pRg st="1" end="1"/>
                                            </p:txEl>
                                          </p:spTgt>
                                        </p:tgtEl>
                                        <p:attrNameLst>
                                          <p:attrName>style.visibility</p:attrName>
                                        </p:attrNameLst>
                                      </p:cBhvr>
                                      <p:to>
                                        <p:strVal val="visible"/>
                                      </p:to>
                                    </p:set>
                                    <p:anim calcmode="lin" valueType="num">
                                      <p:cBhvr>
                                        <p:cTn id="17" dur="5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63">
                                            <p:txEl>
                                              <p:pRg st="2" end="2"/>
                                            </p:txEl>
                                          </p:spTgt>
                                        </p:tgtEl>
                                        <p:attrNameLst>
                                          <p:attrName>style.visibility</p:attrName>
                                        </p:attrNameLst>
                                      </p:cBhvr>
                                      <p:to>
                                        <p:strVal val="visible"/>
                                      </p:to>
                                    </p:set>
                                    <p:anim calcmode="lin" valueType="num">
                                      <p:cBhvr>
                                        <p:cTn id="23"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3"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xfrm>
            <a:off x="457200" y="274638"/>
            <a:ext cx="8229600" cy="1143001"/>
          </a:xfrm>
          <a:prstGeom prst="rect">
            <a:avLst/>
          </a:prstGeom>
        </p:spPr>
        <p:txBody>
          <a:bodyPr/>
          <a:lstStyle>
            <a:lvl1pPr>
              <a:defRPr sz="5400">
                <a:solidFill>
                  <a:srgbClr val="0000FF"/>
                </a:solidFill>
              </a:defRPr>
            </a:lvl1pPr>
          </a:lstStyle>
          <a:p>
            <a:pPr lvl="0">
              <a:defRPr sz="1800">
                <a:solidFill>
                  <a:srgbClr val="000000"/>
                </a:solidFill>
              </a:defRPr>
            </a:pPr>
            <a:r>
              <a:rPr sz="5400">
                <a:solidFill>
                  <a:srgbClr val="0000FF"/>
                </a:solidFill>
              </a:rPr>
              <a:t>Communication</a:t>
            </a:r>
          </a:p>
        </p:txBody>
      </p:sp>
      <p:sp>
        <p:nvSpPr>
          <p:cNvPr id="66" name="Shape 66"/>
          <p:cNvSpPr/>
          <p:nvPr>
            <p:ph type="body" idx="1"/>
          </p:nvPr>
        </p:nvSpPr>
        <p:spPr>
          <a:xfrm>
            <a:off x="457200" y="1600200"/>
            <a:ext cx="8229600" cy="4525963"/>
          </a:xfrm>
          <a:prstGeom prst="rect">
            <a:avLst/>
          </a:prstGeom>
        </p:spPr>
        <p:txBody>
          <a:bodyPr/>
          <a:lstStyle/>
          <a:p>
            <a:pPr lvl="0">
              <a:defRPr sz="1800"/>
            </a:pPr>
            <a:endParaRPr sz="3200"/>
          </a:p>
          <a:p>
            <a:pPr lvl="0">
              <a:defRPr sz="1800"/>
            </a:pPr>
            <a:r>
              <a:rPr sz="3200"/>
              <a:t>Good writing reflects clear thinking</a:t>
            </a:r>
            <a:endParaRPr sz="3200"/>
          </a:p>
          <a:p>
            <a:pPr lvl="0">
              <a:defRPr sz="1800"/>
            </a:pPr>
            <a:r>
              <a:rPr sz="3200"/>
              <a:t>Good writing reflects a clear purpose</a:t>
            </a:r>
            <a:endParaRPr sz="3200"/>
          </a:p>
          <a:p>
            <a:pPr lvl="0">
              <a:defRPr sz="1800"/>
            </a:pPr>
            <a:r>
              <a:rPr sz="3200"/>
              <a:t>Good writing reflects a particular audience</a:t>
            </a:r>
            <a:endParaRPr sz="3200"/>
          </a:p>
          <a:p>
            <a:pPr lvl="0">
              <a:defRPr sz="1800"/>
            </a:pPr>
            <a:r>
              <a:rPr sz="3200"/>
              <a:t>Good writing must have a message</a:t>
            </a:r>
          </a:p>
        </p:txBody>
      </p:sp>
      <p:pic>
        <p:nvPicPr>
          <p:cNvPr id="67" name="image3.gif" descr="MMj02840850000[1]"/>
          <p:cNvPicPr/>
          <p:nvPr/>
        </p:nvPicPr>
        <p:blipFill>
          <a:blip r:embed="rId2">
            <a:extLst/>
          </a:blip>
          <a:stretch>
            <a:fillRect/>
          </a:stretch>
        </p:blipFill>
        <p:spPr>
          <a:xfrm>
            <a:off x="1371600" y="4800600"/>
            <a:ext cx="6553200" cy="1676400"/>
          </a:xfrm>
          <a:prstGeom prst="rect">
            <a:avLst/>
          </a:prstGeom>
          <a:ln w="12700">
            <a:miter lim="400000"/>
          </a:ln>
        </p:spPr>
      </p:pic>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65"/>
                                        </p:tgtEl>
                                        <p:attrNameLst>
                                          <p:attrName>style.visibility</p:attrName>
                                        </p:attrNameLst>
                                      </p:cBhvr>
                                      <p:to>
                                        <p:strVal val="visible"/>
                                      </p:to>
                                    </p:set>
                                    <p:anim calcmode="lin" valueType="num">
                                      <p:cBhvr>
                                        <p:cTn id="7" dur="1000" fill="hold"/>
                                        <p:tgtEl>
                                          <p:spTgt spid="65"/>
                                        </p:tgtEl>
                                        <p:attrNameLst>
                                          <p:attrName>ppt_x</p:attrName>
                                        </p:attrNameLst>
                                      </p:cBhvr>
                                      <p:tavLst>
                                        <p:tav tm="0">
                                          <p:val>
                                            <p:strVal val="#ppt_x"/>
                                          </p:val>
                                        </p:tav>
                                        <p:tav tm="100000">
                                          <p:val>
                                            <p:strVal val="#ppt_x"/>
                                          </p:val>
                                        </p:tav>
                                      </p:tavLst>
                                    </p:anim>
                                    <p:anim calcmode="lin" valueType="num">
                                      <p:cBhvr>
                                        <p:cTn id="8" dur="10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66">
                                            <p:txEl>
                                              <p:pRg st="1" end="1"/>
                                            </p:txEl>
                                          </p:spTgt>
                                        </p:tgtEl>
                                        <p:attrNameLst>
                                          <p:attrName>style.visibility</p:attrName>
                                        </p:attrNameLst>
                                      </p:cBhvr>
                                      <p:to>
                                        <p:strVal val="visible"/>
                                      </p:to>
                                    </p:set>
                                    <p:anim calcmode="lin" valueType="num">
                                      <p:cBhvr>
                                        <p:cTn id="13" dur="100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2" fill="hold">
                                  <p:stCondLst>
                                    <p:cond delay="0"/>
                                  </p:stCondLst>
                                  <p:iterate type="el" backwards="0">
                                    <p:tmAbs val="0"/>
                                  </p:iterate>
                                  <p:childTnLst>
                                    <p:set>
                                      <p:cBhvr>
                                        <p:cTn id="18" fill="hold"/>
                                        <p:tgtEl>
                                          <p:spTgt spid="66">
                                            <p:txEl>
                                              <p:pRg st="2" end="2"/>
                                            </p:txEl>
                                          </p:spTgt>
                                        </p:tgtEl>
                                        <p:attrNameLst>
                                          <p:attrName>style.visibility</p:attrName>
                                        </p:attrNameLst>
                                      </p:cBhvr>
                                      <p:to>
                                        <p:strVal val="visible"/>
                                      </p:to>
                                    </p:set>
                                    <p:anim calcmode="lin" valueType="num">
                                      <p:cBhvr>
                                        <p:cTn id="19" dur="10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2" fill="hold">
                                  <p:stCondLst>
                                    <p:cond delay="0"/>
                                  </p:stCondLst>
                                  <p:iterate type="el" backwards="0">
                                    <p:tmAbs val="0"/>
                                  </p:iterate>
                                  <p:childTnLst>
                                    <p:set>
                                      <p:cBhvr>
                                        <p:cTn id="24" fill="hold"/>
                                        <p:tgtEl>
                                          <p:spTgt spid="66">
                                            <p:txEl>
                                              <p:pRg st="3" end="3"/>
                                            </p:txEl>
                                          </p:spTgt>
                                        </p:tgtEl>
                                        <p:attrNameLst>
                                          <p:attrName>style.visibility</p:attrName>
                                        </p:attrNameLst>
                                      </p:cBhvr>
                                      <p:to>
                                        <p:strVal val="visible"/>
                                      </p:to>
                                    </p:set>
                                    <p:anim calcmode="lin" valueType="num">
                                      <p:cBhvr>
                                        <p:cTn id="25" dur="1000" fill="hold"/>
                                        <p:tgtEl>
                                          <p:spTgt spid="6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4" presetID="2" grpId="2" fill="hold">
                                  <p:stCondLst>
                                    <p:cond delay="0"/>
                                  </p:stCondLst>
                                  <p:iterate type="el" backwards="0">
                                    <p:tmAbs val="0"/>
                                  </p:iterate>
                                  <p:childTnLst>
                                    <p:set>
                                      <p:cBhvr>
                                        <p:cTn id="30" fill="hold"/>
                                        <p:tgtEl>
                                          <p:spTgt spid="66">
                                            <p:txEl>
                                              <p:pRg st="4" end="4"/>
                                            </p:txEl>
                                          </p:spTgt>
                                        </p:tgtEl>
                                        <p:attrNameLst>
                                          <p:attrName>style.visibility</p:attrName>
                                        </p:attrNameLst>
                                      </p:cBhvr>
                                      <p:to>
                                        <p:strVal val="visible"/>
                                      </p:to>
                                    </p:set>
                                    <p:anim calcmode="lin" valueType="num">
                                      <p:cBhvr>
                                        <p:cTn id="31" dur="1000" fill="hold"/>
                                        <p:tgtEl>
                                          <p:spTgt spid="66">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6" grpId="2"/>
      <p:bldP build="whole" bldLvl="1" animBg="1" rev="0" advAuto="0" spid="6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xfrm>
            <a:off x="0" y="76200"/>
            <a:ext cx="9144000" cy="76200"/>
          </a:xfrm>
          <a:prstGeom prst="rect">
            <a:avLst/>
          </a:prstGeom>
        </p:spPr>
        <p:txBody>
          <a:bodyPr/>
          <a:lstStyle>
            <a:lvl1pPr>
              <a:defRPr sz="2800"/>
            </a:lvl1pPr>
          </a:lstStyle>
          <a:p>
            <a:pPr lvl="0">
              <a:defRPr sz="1800"/>
            </a:pPr>
            <a:r>
              <a:rPr sz="2800"/>
              <a:t>                              </a:t>
            </a:r>
          </a:p>
        </p:txBody>
      </p:sp>
      <p:sp>
        <p:nvSpPr>
          <p:cNvPr id="70" name="Shape 70"/>
          <p:cNvSpPr/>
          <p:nvPr>
            <p:ph type="body" idx="1"/>
          </p:nvPr>
        </p:nvSpPr>
        <p:spPr>
          <a:xfrm>
            <a:off x="457200" y="1600200"/>
            <a:ext cx="8229600" cy="4525963"/>
          </a:xfrm>
          <a:prstGeom prst="rect">
            <a:avLst/>
          </a:prstGeom>
        </p:spPr>
        <p:txBody>
          <a:bodyPr/>
          <a:lstStyle>
            <a:lvl1pPr>
              <a:buSzTx/>
              <a:buNone/>
            </a:lvl1pPr>
          </a:lstStyle>
          <a:p>
            <a:pPr lvl="0">
              <a:defRPr sz="1800"/>
            </a:pPr>
            <a:r>
              <a:rPr sz="3200"/>
              <a:t>                                     </a:t>
            </a:r>
          </a:p>
        </p:txBody>
      </p:sp>
      <p:pic>
        <p:nvPicPr>
          <p:cNvPr id="71" name="image4.jpg" descr="095_scool"/>
          <p:cNvPicPr/>
          <p:nvPr/>
        </p:nvPicPr>
        <p:blipFill>
          <a:blip r:embed="rId2">
            <a:extLst/>
          </a:blip>
          <a:stretch>
            <a:fillRect/>
          </a:stretch>
        </p:blipFill>
        <p:spPr>
          <a:xfrm>
            <a:off x="457200" y="990600"/>
            <a:ext cx="8001000" cy="472440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xfrm>
            <a:off x="457200" y="274638"/>
            <a:ext cx="8229600" cy="1143001"/>
          </a:xfrm>
          <a:prstGeom prst="rect">
            <a:avLst/>
          </a:prstGeom>
        </p:spPr>
        <p:txBody>
          <a:bodyPr/>
          <a:lstStyle/>
          <a:p>
            <a:pPr lvl="0">
              <a:defRPr sz="1800"/>
            </a:pPr>
            <a:r>
              <a:rPr sz="4400"/>
              <a:t>                             </a:t>
            </a:r>
          </a:p>
        </p:txBody>
      </p:sp>
      <p:sp>
        <p:nvSpPr>
          <p:cNvPr id="74" name="Shape 74"/>
          <p:cNvSpPr/>
          <p:nvPr>
            <p:ph type="body" idx="1"/>
          </p:nvPr>
        </p:nvSpPr>
        <p:spPr>
          <a:prstGeom prst="rect">
            <a:avLst/>
          </a:prstGeom>
        </p:spPr>
        <p:txBody>
          <a:bodyPr/>
          <a:lstStyle/>
          <a:p>
            <a:pPr lvl="0">
              <a:lnSpc>
                <a:spcPct val="80000"/>
              </a:lnSpc>
              <a:buSzTx/>
              <a:buNone/>
              <a:defRPr sz="1800"/>
            </a:pPr>
            <a:endParaRPr sz="2800"/>
          </a:p>
          <a:p>
            <a:pPr lvl="0">
              <a:lnSpc>
                <a:spcPct val="80000"/>
              </a:lnSpc>
              <a:spcBef>
                <a:spcPts val="600"/>
              </a:spcBef>
              <a:buSzTx/>
              <a:buNone/>
              <a:defRPr sz="1800"/>
            </a:pPr>
            <a:r>
              <a:rPr sz="2800"/>
              <a:t>Writing without a clear purpose is like driving without a destination.</a:t>
            </a:r>
            <a:endParaRPr sz="2800"/>
          </a:p>
          <a:p>
            <a:pPr lvl="0">
              <a:lnSpc>
                <a:spcPct val="80000"/>
              </a:lnSpc>
              <a:buSzTx/>
              <a:buNone/>
              <a:defRPr sz="1800"/>
            </a:pPr>
            <a:endParaRPr sz="2800"/>
          </a:p>
          <a:p>
            <a:pPr lvl="0">
              <a:lnSpc>
                <a:spcPct val="80000"/>
              </a:lnSpc>
              <a:spcBef>
                <a:spcPts val="600"/>
              </a:spcBef>
              <a:buSzTx/>
              <a:buNone/>
              <a:defRPr sz="1800"/>
            </a:pPr>
            <a:r>
              <a:rPr sz="2800">
                <a:solidFill>
                  <a:srgbClr val="0000FF"/>
                </a:solidFill>
              </a:rPr>
              <a:t>You’ll get somewhere, but chances are it won’t be the right place.</a:t>
            </a:r>
            <a:endParaRPr sz="2800">
              <a:solidFill>
                <a:srgbClr val="0000FF"/>
              </a:solidFill>
            </a:endParaRPr>
          </a:p>
          <a:p>
            <a:pPr lvl="0">
              <a:lnSpc>
                <a:spcPct val="80000"/>
              </a:lnSpc>
              <a:buSzTx/>
              <a:buNone/>
              <a:defRPr sz="1800"/>
            </a:pPr>
            <a:endParaRPr sz="2800">
              <a:solidFill>
                <a:srgbClr val="0000FF"/>
              </a:solidFill>
            </a:endParaRPr>
          </a:p>
          <a:p>
            <a:pPr lvl="0">
              <a:lnSpc>
                <a:spcPct val="80000"/>
              </a:lnSpc>
              <a:spcBef>
                <a:spcPts val="800"/>
              </a:spcBef>
              <a:buSzTx/>
              <a:buNone/>
              <a:defRPr sz="1800"/>
            </a:pPr>
            <a:r>
              <a:rPr sz="3600">
                <a:solidFill>
                  <a:srgbClr val="E46C0A"/>
                </a:solidFill>
              </a:rPr>
              <a:t>Decide what you need to know about your reader to meet common communication purposes </a:t>
            </a:r>
          </a:p>
        </p:txBody>
      </p:sp>
      <p:sp>
        <p:nvSpPr>
          <p:cNvPr id="75" name="Shape 75"/>
          <p:cNvSpPr/>
          <p:nvPr/>
        </p:nvSpPr>
        <p:spPr>
          <a:xfrm>
            <a:off x="1371600" y="304800"/>
            <a:ext cx="6705600" cy="914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749808">
              <a:defRPr sz="5904">
                <a:ln w="12809">
                  <a:solidFill>
                    <a:srgbClr val="99CCFF"/>
                  </a:solidFill>
                </a:ln>
                <a:solidFill>
                  <a:srgbClr val="0066CC"/>
                </a:solidFill>
                <a:effectLst>
                  <a:outerShdw sx="100000" sy="100000" kx="0" ky="0" algn="b" rotWithShape="0" blurRad="10414" dist="29455" dir="2700000">
                    <a:srgbClr val="990000"/>
                  </a:outerShdw>
                </a:effectLst>
                <a:latin typeface="Impact"/>
                <a:ea typeface="Impact"/>
                <a:cs typeface="Impact"/>
                <a:sym typeface="Impact"/>
              </a:defRPr>
            </a:lvl1pPr>
          </a:lstStyle>
          <a:p>
            <a:pPr lvl="0">
              <a:defRPr sz="1800">
                <a:ln w="9525">
                  <a:noFill/>
                </a:ln>
                <a:solidFill>
                  <a:srgbClr val="000000"/>
                </a:solidFill>
                <a:effectLst/>
              </a:defRPr>
            </a:pPr>
            <a:r>
              <a:rPr sz="5904">
                <a:ln w="12809">
                  <a:solidFill>
                    <a:srgbClr val="99CCFF"/>
                  </a:solidFill>
                </a:ln>
                <a:solidFill>
                  <a:srgbClr val="0066CC"/>
                </a:solidFill>
                <a:effectLst>
                  <a:outerShdw sx="100000" sy="100000" kx="0" ky="0" algn="b" rotWithShape="0" blurRad="10414" dist="29455" dir="2700000">
                    <a:srgbClr val="990000"/>
                  </a:outerShdw>
                </a:effectLst>
              </a:rPr>
              <a:t>Purpose</a:t>
            </a:r>
          </a:p>
        </p:txBody>
      </p:sp>
      <p:pic>
        <p:nvPicPr>
          <p:cNvPr id="76" name="image5.gif" descr="C:\Documents and Settings\strunci\Local Settings\Temporary Internet Files\Content.IE5\TBGPQHNW\MMj03957690000[1].gif"/>
          <p:cNvPicPr/>
          <p:nvPr/>
        </p:nvPicPr>
        <p:blipFill>
          <a:blip r:embed="rId2">
            <a:extLst/>
          </a:blip>
          <a:stretch>
            <a:fillRect/>
          </a:stretch>
        </p:blipFill>
        <p:spPr>
          <a:xfrm>
            <a:off x="6629400" y="5399087"/>
            <a:ext cx="1415256" cy="1458913"/>
          </a:xfrm>
          <a:prstGeom prst="rect">
            <a:avLst/>
          </a:prstGeom>
          <a:ln w="12700">
            <a:miter lim="400000"/>
          </a:ln>
        </p:spPr>
      </p:pic>
    </p:spTree>
  </p:cSld>
  <p:clrMapOvr>
    <a:masterClrMapping/>
  </p:clrMapOvr>
  <p:transition spd="med" advClick="1">
    <p:cover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2" presetID="15" grpId="1" fill="hold">
                                  <p:stCondLst>
                                    <p:cond delay="0"/>
                                  </p:stCondLst>
                                  <p:iterate type="el" backwards="0">
                                    <p:tmAbs val="0"/>
                                  </p:iterate>
                                  <p:childTnLst>
                                    <p:set>
                                      <p:cBhvr>
                                        <p:cTn id="6" fill="hold"/>
                                        <p:tgtEl>
                                          <p:spTgt spid="73"/>
                                        </p:tgtEl>
                                        <p:attrNameLst>
                                          <p:attrName>style.visibility</p:attrName>
                                        </p:attrNameLst>
                                      </p:cBhvr>
                                      <p:to>
                                        <p:strVal val="visible"/>
                                      </p:to>
                                    </p:set>
                                    <p:anim calcmode="lin" valueType="num">
                                      <p:cBhvr>
                                        <p:cTn id="7" dur="2000" fill="hold"/>
                                        <p:tgtEl>
                                          <p:spTgt spid="73"/>
                                        </p:tgtEl>
                                        <p:attrNameLst>
                                          <p:attrName>ppt_w</p:attrName>
                                        </p:attrNameLst>
                                      </p:cBhvr>
                                      <p:tavLst>
                                        <p:tav tm="0">
                                          <p:val>
                                            <p:fltVal val="0"/>
                                          </p:val>
                                        </p:tav>
                                        <p:tav tm="100000">
                                          <p:val>
                                            <p:strVal val="#ppt_w"/>
                                          </p:val>
                                        </p:tav>
                                      </p:tavLst>
                                    </p:anim>
                                    <p:anim calcmode="lin" valueType="num">
                                      <p:cBhvr>
                                        <p:cTn id="8" dur="2000" fill="hold"/>
                                        <p:tgtEl>
                                          <p:spTgt spid="73"/>
                                        </p:tgtEl>
                                        <p:attrNameLst>
                                          <p:attrName>ppt_h</p:attrName>
                                        </p:attrNameLst>
                                      </p:cBhvr>
                                      <p:tavLst>
                                        <p:tav tm="0">
                                          <p:val>
                                            <p:fltVal val="0"/>
                                          </p:val>
                                        </p:tav>
                                        <p:tav tm="100000">
                                          <p:val>
                                            <p:strVal val="#ppt_h"/>
                                          </p:val>
                                        </p:tav>
                                      </p:tavLst>
                                    </p:anim>
                                    <p:anim calcmode="lin" valueType="num">
                                      <p:cBhvr>
                                        <p:cTn id="9" dur="2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74">
                                            <p:txEl>
                                              <p:pRg st="1" end="1"/>
                                            </p:txEl>
                                          </p:spTgt>
                                        </p:tgtEl>
                                        <p:attrNameLst>
                                          <p:attrName>style.visibility</p:attrName>
                                        </p:attrNameLst>
                                      </p:cBhvr>
                                      <p:to>
                                        <p:strVal val="visible"/>
                                      </p:to>
                                    </p:set>
                                    <p:animEffect filter="wipe(left)" transition="in">
                                      <p:cBhvr>
                                        <p:cTn id="15" dur="500"/>
                                        <p:tgtEl>
                                          <p:spTgt spid="74">
                                            <p:txEl>
                                              <p:pRg st="1" end="1"/>
                                            </p:txEl>
                                          </p:spTgt>
                                        </p:tgtEl>
                                      </p:cBhvr>
                                    </p:animEffect>
                                  </p:childTnLst>
                                </p:cTn>
                              </p:par>
                            </p:childTnLst>
                          </p:cTn>
                        </p:par>
                        <p:par>
                          <p:cTn id="16" fill="hold">
                            <p:stCondLst>
                              <p:cond delay="500"/>
                            </p:stCondLst>
                            <p:childTnLst>
                              <p:par>
                                <p:cTn id="17" nodeType="afterEffect" presetClass="entr" presetSubtype="8" presetID="22" grpId="2" fill="hold">
                                  <p:stCondLst>
                                    <p:cond delay="0"/>
                                  </p:stCondLst>
                                  <p:iterate type="el" backwards="0">
                                    <p:tmAbs val="0"/>
                                  </p:iterate>
                                  <p:childTnLst>
                                    <p:set>
                                      <p:cBhvr>
                                        <p:cTn id="18" fill="hold"/>
                                        <p:tgtEl>
                                          <p:spTgt spid="74">
                                            <p:txEl>
                                              <p:pRg st="2" end="2"/>
                                            </p:txEl>
                                          </p:spTgt>
                                        </p:tgtEl>
                                        <p:attrNameLst>
                                          <p:attrName>style.visibility</p:attrName>
                                        </p:attrNameLst>
                                      </p:cBhvr>
                                      <p:to>
                                        <p:strVal val="visible"/>
                                      </p:to>
                                    </p:set>
                                    <p:animEffect filter="wipe(left)" transition="in">
                                      <p:cBhvr>
                                        <p:cTn id="19" dur="500"/>
                                        <p:tgtEl>
                                          <p:spTgt spid="7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2" fill="hold">
                                  <p:stCondLst>
                                    <p:cond delay="0"/>
                                  </p:stCondLst>
                                  <p:iterate type="el" backwards="0">
                                    <p:tmAbs val="0"/>
                                  </p:iterate>
                                  <p:childTnLst>
                                    <p:set>
                                      <p:cBhvr>
                                        <p:cTn id="23" fill="hold"/>
                                        <p:tgtEl>
                                          <p:spTgt spid="74">
                                            <p:txEl>
                                              <p:pRg st="3" end="3"/>
                                            </p:txEl>
                                          </p:spTgt>
                                        </p:tgtEl>
                                        <p:attrNameLst>
                                          <p:attrName>style.visibility</p:attrName>
                                        </p:attrNameLst>
                                      </p:cBhvr>
                                      <p:to>
                                        <p:strVal val="visible"/>
                                      </p:to>
                                    </p:set>
                                    <p:animEffect filter="wipe(left)" transition="in">
                                      <p:cBhvr>
                                        <p:cTn id="24" dur="500"/>
                                        <p:tgtEl>
                                          <p:spTgt spid="74">
                                            <p:txEl>
                                              <p:pRg st="3" end="3"/>
                                            </p:txEl>
                                          </p:spTgt>
                                        </p:tgtEl>
                                      </p:cBhvr>
                                    </p:animEffect>
                                  </p:childTnLst>
                                </p:cTn>
                              </p:par>
                            </p:childTnLst>
                          </p:cTn>
                        </p:par>
                        <p:par>
                          <p:cTn id="25" fill="hold">
                            <p:stCondLst>
                              <p:cond delay="500"/>
                            </p:stCondLst>
                            <p:childTnLst>
                              <p:par>
                                <p:cTn id="26" nodeType="afterEffect" presetClass="entr" presetSubtype="8" presetID="22" grpId="2" fill="hold">
                                  <p:stCondLst>
                                    <p:cond delay="0"/>
                                  </p:stCondLst>
                                  <p:iterate type="el" backwards="0">
                                    <p:tmAbs val="0"/>
                                  </p:iterate>
                                  <p:childTnLst>
                                    <p:set>
                                      <p:cBhvr>
                                        <p:cTn id="27" fill="hold"/>
                                        <p:tgtEl>
                                          <p:spTgt spid="74">
                                            <p:txEl>
                                              <p:pRg st="4" end="4"/>
                                            </p:txEl>
                                          </p:spTgt>
                                        </p:tgtEl>
                                        <p:attrNameLst>
                                          <p:attrName>style.visibility</p:attrName>
                                        </p:attrNameLst>
                                      </p:cBhvr>
                                      <p:to>
                                        <p:strVal val="visible"/>
                                      </p:to>
                                    </p:set>
                                    <p:animEffect filter="wipe(left)" transition="in">
                                      <p:cBhvr>
                                        <p:cTn id="28" dur="500"/>
                                        <p:tgtEl>
                                          <p:spTgt spid="7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2" fill="hold">
                                  <p:stCondLst>
                                    <p:cond delay="0"/>
                                  </p:stCondLst>
                                  <p:iterate type="el" backwards="0">
                                    <p:tmAbs val="0"/>
                                  </p:iterate>
                                  <p:childTnLst>
                                    <p:set>
                                      <p:cBhvr>
                                        <p:cTn id="32" fill="hold"/>
                                        <p:tgtEl>
                                          <p:spTgt spid="74">
                                            <p:txEl>
                                              <p:pRg st="5" end="5"/>
                                            </p:txEl>
                                          </p:spTgt>
                                        </p:tgtEl>
                                        <p:attrNameLst>
                                          <p:attrName>style.visibility</p:attrName>
                                        </p:attrNameLst>
                                      </p:cBhvr>
                                      <p:to>
                                        <p:strVal val="visible"/>
                                      </p:to>
                                    </p:set>
                                    <p:animEffect filter="wipe(left)" transition="in">
                                      <p:cBhvr>
                                        <p:cTn id="33" dur="500"/>
                                        <p:tgtEl>
                                          <p:spTgt spid="7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9" presetID="15" grpId="3" fill="hold">
                                  <p:stCondLst>
                                    <p:cond delay="0"/>
                                  </p:stCondLst>
                                  <p:iterate type="el" backwards="0">
                                    <p:tmAbs val="0"/>
                                  </p:iterate>
                                  <p:childTnLst>
                                    <p:set>
                                      <p:cBhvr>
                                        <p:cTn id="37" fill="hold"/>
                                        <p:tgtEl>
                                          <p:spTgt spid="75"/>
                                        </p:tgtEl>
                                        <p:attrNameLst>
                                          <p:attrName>style.visibility</p:attrName>
                                        </p:attrNameLst>
                                      </p:cBhvr>
                                      <p:to>
                                        <p:strVal val="visible"/>
                                      </p:to>
                                    </p:set>
                                    <p:anim calcmode="lin" valueType="num">
                                      <p:cBhvr>
                                        <p:cTn id="38" dur="1000" fill="hold"/>
                                        <p:tgtEl>
                                          <p:spTgt spid="75"/>
                                        </p:tgtEl>
                                        <p:attrNameLst>
                                          <p:attrName>ppt_w</p:attrName>
                                        </p:attrNameLst>
                                      </p:cBhvr>
                                      <p:tavLst>
                                        <p:tav tm="0">
                                          <p:val>
                                            <p:fltVal val="0"/>
                                          </p:val>
                                        </p:tav>
                                        <p:tav tm="100000">
                                          <p:val>
                                            <p:strVal val="#ppt_w"/>
                                          </p:val>
                                        </p:tav>
                                      </p:tavLst>
                                    </p:anim>
                                    <p:anim calcmode="lin" valueType="num">
                                      <p:cBhvr>
                                        <p:cTn id="39" dur="1000" fill="hold"/>
                                        <p:tgtEl>
                                          <p:spTgt spid="75"/>
                                        </p:tgtEl>
                                        <p:attrNameLst>
                                          <p:attrName>ppt_h</p:attrName>
                                        </p:attrNameLst>
                                      </p:cBhvr>
                                      <p:tavLst>
                                        <p:tav tm="0">
                                          <p:val>
                                            <p:fltVal val="0"/>
                                          </p:val>
                                        </p:tav>
                                        <p:tav tm="100000">
                                          <p:val>
                                            <p:strVal val="#ppt_h"/>
                                          </p:val>
                                        </p:tav>
                                      </p:tavLst>
                                    </p:anim>
                                    <p:anim calcmode="lin" valueType="num">
                                      <p:cBhvr>
                                        <p:cTn id="40"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 grpId="1"/>
      <p:bldP build="p" bldLvl="1" animBg="1" rev="0" advAuto="0" spid="74" grpId="2"/>
      <p:bldP build="whole" bldLvl="1" animBg="1" rev="0" advAuto="0" spid="75"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xfrm>
            <a:off x="304800" y="457200"/>
            <a:ext cx="8686800" cy="76200"/>
          </a:xfrm>
          <a:prstGeom prst="rect">
            <a:avLst/>
          </a:prstGeom>
        </p:spPr>
        <p:txBody>
          <a:bodyPr/>
          <a:lstStyle>
            <a:lvl1pPr>
              <a:defRPr sz="3900"/>
            </a:lvl1pPr>
          </a:lstStyle>
          <a:p>
            <a:pPr lvl="0">
              <a:defRPr sz="1800"/>
            </a:pPr>
            <a:r>
              <a:rPr sz="3900"/>
              <a:t>                                         </a:t>
            </a:r>
          </a:p>
        </p:txBody>
      </p:sp>
      <p:sp>
        <p:nvSpPr>
          <p:cNvPr id="79" name="Shape 79"/>
          <p:cNvSpPr/>
          <p:nvPr>
            <p:ph type="body" idx="1"/>
          </p:nvPr>
        </p:nvSpPr>
        <p:spPr>
          <a:xfrm>
            <a:off x="228600" y="1447800"/>
            <a:ext cx="8763001" cy="5105400"/>
          </a:xfrm>
          <a:prstGeom prst="rect">
            <a:avLst/>
          </a:prstGeom>
        </p:spPr>
        <p:txBody>
          <a:bodyPr/>
          <a:lstStyle/>
          <a:p>
            <a:pPr lvl="0" marL="322325" indent="-322325" defTabSz="859536">
              <a:lnSpc>
                <a:spcPct val="90000"/>
              </a:lnSpc>
              <a:buSzTx/>
              <a:buNone/>
              <a:defRPr sz="1800"/>
            </a:pPr>
            <a:r>
              <a:rPr sz="3008"/>
              <a:t>     You should write with a reason in mind, and you can better evaluate what is being said by determining what that reason is.  Your reason for writing is also call the purpose of a selection.  Three common purposes are as follows:</a:t>
            </a:r>
            <a:endParaRPr sz="3008"/>
          </a:p>
          <a:p>
            <a:pPr lvl="4" marL="1933955" indent="-214884" defTabSz="859536">
              <a:lnSpc>
                <a:spcPct val="90000"/>
              </a:lnSpc>
              <a:spcBef>
                <a:spcPts val="400"/>
              </a:spcBef>
              <a:defRPr sz="1800"/>
            </a:pPr>
            <a:endParaRPr sz="2632"/>
          </a:p>
          <a:p>
            <a:pPr lvl="4" marL="2019909" indent="-300837" defTabSz="859536">
              <a:lnSpc>
                <a:spcPct val="90000"/>
              </a:lnSpc>
              <a:spcBef>
                <a:spcPts val="1000"/>
              </a:spcBef>
              <a:defRPr sz="1800"/>
            </a:pPr>
            <a:r>
              <a:rPr sz="2632"/>
              <a:t>To </a:t>
            </a:r>
            <a:r>
              <a:rPr sz="4512">
                <a:solidFill>
                  <a:srgbClr val="376092"/>
                </a:solidFill>
              </a:rPr>
              <a:t>P</a:t>
            </a:r>
            <a:r>
              <a:rPr sz="3290"/>
              <a:t>ersuade</a:t>
            </a:r>
            <a:endParaRPr sz="2632"/>
          </a:p>
          <a:p>
            <a:pPr lvl="4" marL="2019909" indent="-300837" defTabSz="859536">
              <a:lnSpc>
                <a:spcPct val="90000"/>
              </a:lnSpc>
              <a:spcBef>
                <a:spcPts val="900"/>
              </a:spcBef>
              <a:defRPr sz="1800"/>
            </a:pPr>
            <a:r>
              <a:rPr sz="2632"/>
              <a:t>To </a:t>
            </a:r>
            <a:r>
              <a:rPr sz="3759">
                <a:solidFill>
                  <a:srgbClr val="376092"/>
                </a:solidFill>
              </a:rPr>
              <a:t>I</a:t>
            </a:r>
            <a:r>
              <a:rPr sz="3759"/>
              <a:t>nform</a:t>
            </a:r>
            <a:endParaRPr sz="2632"/>
          </a:p>
          <a:p>
            <a:pPr lvl="4" marL="2019909" indent="-300837" defTabSz="859536">
              <a:lnSpc>
                <a:spcPct val="90000"/>
              </a:lnSpc>
              <a:spcBef>
                <a:spcPts val="900"/>
              </a:spcBef>
              <a:defRPr sz="1800"/>
            </a:pPr>
            <a:r>
              <a:rPr sz="2632"/>
              <a:t>To </a:t>
            </a:r>
            <a:r>
              <a:rPr sz="4041">
                <a:solidFill>
                  <a:srgbClr val="376092"/>
                </a:solidFill>
              </a:rPr>
              <a:t>E</a:t>
            </a:r>
            <a:r>
              <a:rPr sz="2820"/>
              <a:t>ntertain </a:t>
            </a:r>
            <a:r>
              <a:rPr sz="2632"/>
              <a:t>                        </a:t>
            </a:r>
            <a:r>
              <a:rPr b="1" sz="3666"/>
              <a:t>P      I    E      </a:t>
            </a:r>
          </a:p>
        </p:txBody>
      </p:sp>
      <p:pic>
        <p:nvPicPr>
          <p:cNvPr id="80" name="image6.pdf" descr="C:\Documents and Settings\strunci\Local Settings\Temporary Internet Files\Content.IE5\2GQPFCF1\MCj04046390000[1].wmf"/>
          <p:cNvPicPr/>
          <p:nvPr/>
        </p:nvPicPr>
        <p:blipFill>
          <a:blip r:embed="rId2">
            <a:extLst/>
          </a:blip>
          <a:stretch>
            <a:fillRect/>
          </a:stretch>
        </p:blipFill>
        <p:spPr>
          <a:xfrm>
            <a:off x="5898620" y="4170745"/>
            <a:ext cx="2092856" cy="172999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9">
                                            <p:bg/>
                                          </p:spTgt>
                                        </p:tgtEl>
                                        <p:attrNameLst>
                                          <p:attrName>style.visibility</p:attrName>
                                        </p:attrNameLst>
                                      </p:cBhvr>
                                      <p:to>
                                        <p:strVal val="visible"/>
                                      </p:to>
                                    </p:set>
                                    <p:anim calcmode="lin" valueType="num">
                                      <p:cBhvr>
                                        <p:cTn id="7" dur="500" fill="hold"/>
                                        <p:tgtEl>
                                          <p:spTgt spid="79">
                                            <p:bg/>
                                          </p:spTgt>
                                        </p:tgtEl>
                                        <p:attrNameLst>
                                          <p:attrName>ppt_x</p:attrName>
                                        </p:attrNameLst>
                                      </p:cBhvr>
                                      <p:tavLst>
                                        <p:tav tm="0">
                                          <p:val>
                                            <p:strVal val="#ppt_x"/>
                                          </p:val>
                                        </p:tav>
                                        <p:tav tm="100000">
                                          <p:val>
                                            <p:strVal val="#ppt_x"/>
                                          </p:val>
                                        </p:tav>
                                      </p:tavLst>
                                    </p:anim>
                                    <p:anim calcmode="lin" valueType="num">
                                      <p:cBhvr>
                                        <p:cTn id="8" dur="500" fill="hold"/>
                                        <p:tgtEl>
                                          <p:spTgt spid="79">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79">
                                            <p:txEl>
                                              <p:pRg st="0" end="0"/>
                                            </p:txEl>
                                          </p:spTgt>
                                        </p:tgtEl>
                                        <p:attrNameLst>
                                          <p:attrName>style.visibility</p:attrName>
                                        </p:attrNameLst>
                                      </p:cBhvr>
                                      <p:to>
                                        <p:strVal val="visible"/>
                                      </p:to>
                                    </p:set>
                                    <p:anim calcmode="lin" valueType="num">
                                      <p:cBhvr>
                                        <p:cTn id="11"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79">
                                            <p:txEl>
                                              <p:pRg st="0" end="0"/>
                                            </p:txEl>
                                          </p:spTgt>
                                        </p:tgtEl>
                                        <p:attrNameLst>
                                          <p:attrName>ppt_y</p:attrName>
                                        </p:attrNameLst>
                                      </p:cBhvr>
                                      <p:tavLst>
                                        <p:tav tm="0">
                                          <p:val>
                                            <p:strVal val="1+#ppt_h/2"/>
                                          </p:val>
                                        </p:tav>
                                        <p:tav tm="100000">
                                          <p:val>
                                            <p:strVal val="#ppt_y"/>
                                          </p:val>
                                        </p:tav>
                                      </p:tavLst>
                                    </p:anim>
                                  </p:childTnLst>
                                </p:cTn>
                              </p:par>
                              <p:par>
                                <p:cTn id="13" presetClass="entr" presetSubtype="4" presetID="2" grpId="1" fill="hold">
                                  <p:stCondLst>
                                    <p:cond delay="0"/>
                                  </p:stCondLst>
                                  <p:iterate type="el" backwards="0">
                                    <p:tmAbs val="0"/>
                                  </p:iterate>
                                  <p:childTnLst>
                                    <p:set>
                                      <p:cBhvr>
                                        <p:cTn id="14" fill="hold"/>
                                        <p:tgtEl>
                                          <p:spTgt spid="79">
                                            <p:txEl>
                                              <p:pRg st="1" end="1"/>
                                            </p:txEl>
                                          </p:spTgt>
                                        </p:tgtEl>
                                        <p:attrNameLst>
                                          <p:attrName>style.visibility</p:attrName>
                                        </p:attrNameLst>
                                      </p:cBhvr>
                                      <p:to>
                                        <p:strVal val="visible"/>
                                      </p:to>
                                    </p:set>
                                    <p:anim calcmode="lin" valueType="num">
                                      <p:cBhvr>
                                        <p:cTn id="15" dur="5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1" end="1"/>
                                            </p:txEl>
                                          </p:spTgt>
                                        </p:tgtEl>
                                        <p:attrNameLst>
                                          <p:attrName>ppt_y</p:attrName>
                                        </p:attrNameLst>
                                      </p:cBhvr>
                                      <p:tavLst>
                                        <p:tav tm="0">
                                          <p:val>
                                            <p:strVal val="1+#ppt_h/2"/>
                                          </p:val>
                                        </p:tav>
                                        <p:tav tm="100000">
                                          <p:val>
                                            <p:strVal val="#ppt_y"/>
                                          </p:val>
                                        </p:tav>
                                      </p:tavLst>
                                    </p:anim>
                                  </p:childTnLst>
                                </p:cTn>
                              </p:par>
                              <p:par>
                                <p:cTn id="17" presetClass="entr" presetSubtype="4" presetID="2" grpId="1" fill="hold">
                                  <p:stCondLst>
                                    <p:cond delay="0"/>
                                  </p:stCondLst>
                                  <p:iterate type="el" backwards="0">
                                    <p:tmAbs val="0"/>
                                  </p:iterate>
                                  <p:childTnLst>
                                    <p:set>
                                      <p:cBhvr>
                                        <p:cTn id="18" fill="hold"/>
                                        <p:tgtEl>
                                          <p:spTgt spid="79">
                                            <p:txEl>
                                              <p:pRg st="2" end="2"/>
                                            </p:txEl>
                                          </p:spTgt>
                                        </p:tgtEl>
                                        <p:attrNameLst>
                                          <p:attrName>style.visibility</p:attrName>
                                        </p:attrNameLst>
                                      </p:cBhvr>
                                      <p:to>
                                        <p:strVal val="visible"/>
                                      </p:to>
                                    </p:set>
                                    <p:anim calcmode="lin" valueType="num">
                                      <p:cBhvr>
                                        <p:cTn id="19"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79">
                                            <p:txEl>
                                              <p:pRg st="2" end="2"/>
                                            </p:txEl>
                                          </p:spTgt>
                                        </p:tgtEl>
                                        <p:attrNameLst>
                                          <p:attrName>ppt_y</p:attrName>
                                        </p:attrNameLst>
                                      </p:cBhvr>
                                      <p:tavLst>
                                        <p:tav tm="0">
                                          <p:val>
                                            <p:strVal val="1+#ppt_h/2"/>
                                          </p:val>
                                        </p:tav>
                                        <p:tav tm="100000">
                                          <p:val>
                                            <p:strVal val="#ppt_y"/>
                                          </p:val>
                                        </p:tav>
                                      </p:tavLst>
                                    </p:anim>
                                  </p:childTnLst>
                                </p:cTn>
                              </p:par>
                              <p:par>
                                <p:cTn id="21" presetClass="entr" presetSubtype="4" presetID="2" grpId="1" fill="hold">
                                  <p:stCondLst>
                                    <p:cond delay="0"/>
                                  </p:stCondLst>
                                  <p:iterate type="el" backwards="0">
                                    <p:tmAbs val="0"/>
                                  </p:iterate>
                                  <p:childTnLst>
                                    <p:set>
                                      <p:cBhvr>
                                        <p:cTn id="22" fill="hold"/>
                                        <p:tgtEl>
                                          <p:spTgt spid="79">
                                            <p:txEl>
                                              <p:pRg st="3" end="3"/>
                                            </p:txEl>
                                          </p:spTgt>
                                        </p:tgtEl>
                                        <p:attrNameLst>
                                          <p:attrName>style.visibility</p:attrName>
                                        </p:attrNameLst>
                                      </p:cBhvr>
                                      <p:to>
                                        <p:strVal val="visible"/>
                                      </p:to>
                                    </p:set>
                                    <p:anim calcmode="lin" valueType="num">
                                      <p:cBhvr>
                                        <p:cTn id="23"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9">
                                            <p:txEl>
                                              <p:pRg st="3" end="3"/>
                                            </p:txEl>
                                          </p:spTgt>
                                        </p:tgtEl>
                                        <p:attrNameLst>
                                          <p:attrName>ppt_y</p:attrName>
                                        </p:attrNameLst>
                                      </p:cBhvr>
                                      <p:tavLst>
                                        <p:tav tm="0">
                                          <p:val>
                                            <p:strVal val="1+#ppt_h/2"/>
                                          </p:val>
                                        </p:tav>
                                        <p:tav tm="100000">
                                          <p:val>
                                            <p:strVal val="#ppt_y"/>
                                          </p:val>
                                        </p:tav>
                                      </p:tavLst>
                                    </p:anim>
                                  </p:childTnLst>
                                </p:cTn>
                              </p:par>
                              <p:par>
                                <p:cTn id="25" presetClass="entr" presetSubtype="4" presetID="2" grpId="1" fill="hold">
                                  <p:stCondLst>
                                    <p:cond delay="0"/>
                                  </p:stCondLst>
                                  <p:iterate type="el" backwards="0">
                                    <p:tmAbs val="0"/>
                                  </p:iterate>
                                  <p:childTnLst>
                                    <p:set>
                                      <p:cBhvr>
                                        <p:cTn id="26" fill="hold"/>
                                        <p:tgtEl>
                                          <p:spTgt spid="79">
                                            <p:txEl>
                                              <p:pRg st="4" end="4"/>
                                            </p:txEl>
                                          </p:spTgt>
                                        </p:tgtEl>
                                        <p:attrNameLst>
                                          <p:attrName>style.visibility</p:attrName>
                                        </p:attrNameLst>
                                      </p:cBhvr>
                                      <p:to>
                                        <p:strVal val="visible"/>
                                      </p:to>
                                    </p:set>
                                    <p:anim calcmode="lin" valueType="num">
                                      <p:cBhvr>
                                        <p:cTn id="27" dur="500" fill="hold"/>
                                        <p:tgtEl>
                                          <p:spTgt spid="79">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xfrm>
            <a:off x="457200" y="274638"/>
            <a:ext cx="8229600" cy="1143001"/>
          </a:xfrm>
          <a:prstGeom prst="rect">
            <a:avLst/>
          </a:prstGeom>
        </p:spPr>
        <p:txBody>
          <a:bodyPr/>
          <a:lstStyle>
            <a:lvl1pPr>
              <a:defRPr>
                <a:solidFill>
                  <a:srgbClr val="0000FF"/>
                </a:solidFill>
              </a:defRPr>
            </a:lvl1pPr>
          </a:lstStyle>
          <a:p>
            <a:pPr lvl="0">
              <a:defRPr sz="1800">
                <a:solidFill>
                  <a:srgbClr val="000000"/>
                </a:solidFill>
              </a:defRPr>
            </a:pPr>
            <a:r>
              <a:rPr sz="4400">
                <a:solidFill>
                  <a:srgbClr val="0000FF"/>
                </a:solidFill>
              </a:rPr>
              <a:t>Begin to Define the Topic</a:t>
            </a:r>
          </a:p>
        </p:txBody>
      </p:sp>
      <p:sp>
        <p:nvSpPr>
          <p:cNvPr id="83" name="Shape 83"/>
          <p:cNvSpPr/>
          <p:nvPr>
            <p:ph type="body" idx="1"/>
          </p:nvPr>
        </p:nvSpPr>
        <p:spPr>
          <a:xfrm>
            <a:off x="457200" y="1600200"/>
            <a:ext cx="8229600" cy="4525963"/>
          </a:xfrm>
          <a:prstGeom prst="rect">
            <a:avLst/>
          </a:prstGeom>
        </p:spPr>
        <p:txBody>
          <a:bodyPr/>
          <a:lstStyle/>
          <a:p>
            <a:pPr lvl="0" marL="300037" indent="-300037">
              <a:spcBef>
                <a:spcPts val="600"/>
              </a:spcBef>
              <a:defRPr sz="1800"/>
            </a:pPr>
            <a:r>
              <a:rPr sz="2800"/>
              <a:t>Collect  notes or check with teacher or other students to discuss ideas</a:t>
            </a:r>
            <a:endParaRPr sz="2800"/>
          </a:p>
          <a:p>
            <a:pPr lvl="0">
              <a:buSzTx/>
              <a:buNone/>
              <a:defRPr sz="1800"/>
            </a:pPr>
            <a:endParaRPr sz="2800"/>
          </a:p>
          <a:p>
            <a:pPr lvl="0" marL="300037" indent="-300037">
              <a:spcBef>
                <a:spcPts val="600"/>
              </a:spcBef>
              <a:defRPr sz="1800"/>
            </a:pPr>
            <a:r>
              <a:rPr sz="2800"/>
              <a:t>Organize the list into a logical outline or graphic organizer</a:t>
            </a:r>
            <a:endParaRPr sz="2800"/>
          </a:p>
          <a:p>
            <a:pPr lvl="0">
              <a:defRPr sz="1800"/>
            </a:pPr>
            <a:endParaRPr sz="2800"/>
          </a:p>
          <a:p>
            <a:pPr lvl="0" marL="300037" indent="-300037">
              <a:spcBef>
                <a:spcPts val="600"/>
              </a:spcBef>
              <a:defRPr sz="1800"/>
            </a:pPr>
            <a:r>
              <a:rPr sz="2800"/>
              <a:t>Write a  thesis statement (controlling idea) for the document</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